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76" y="-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2463EF-FCB6-49BE-AD61-BF216C8E2AB4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F7CA6-487E-4BC3-A9D6-44E515A8E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3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C641B6-6095-4509-98F9-987166FA583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703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400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Font typeface="Times New Roman" pitchFamily="18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237573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7575" name="Picture 7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7576" name="Picture 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073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30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5913" y="304800"/>
            <a:ext cx="2097087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475" y="304800"/>
            <a:ext cx="6142038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8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6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407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725" y="1219200"/>
            <a:ext cx="3233738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2863" y="1219200"/>
            <a:ext cx="3233737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7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6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78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384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5279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2411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71475" y="304800"/>
            <a:ext cx="8391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365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219200"/>
            <a:ext cx="66198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236553" name="Picture 9" descr="PHF 2-color logo without name - coated, transparen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39000" y="5738813"/>
            <a:ext cx="1524000" cy="738187"/>
          </a:xfrm>
          <a:prstGeom prst="rect">
            <a:avLst/>
          </a:prstGeom>
          <a:noFill/>
        </p:spPr>
      </p:pic>
      <p:pic>
        <p:nvPicPr>
          <p:cNvPr id="236554" name="Picture 1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6555" name="Picture 1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6556" name="Picture 1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915400" y="0"/>
            <a:ext cx="22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6557" name="Picture 13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22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12550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rgbClr val="365E8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365E8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365E8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365E8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365E8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365E8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365E8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365E8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365E82"/>
          </a:solidFill>
          <a:latin typeface="Arial Black" pitchFamily="34" charset="0"/>
        </a:defRPr>
      </a:lvl9pPr>
    </p:titleStyle>
    <p:bodyStyle>
      <a:lvl1pPr marL="333375" indent="-333375" algn="l" defTabSz="449263" rtl="0" fontAlgn="base">
        <a:spcBef>
          <a:spcPts val="725"/>
        </a:spcBef>
        <a:spcAft>
          <a:spcPct val="0"/>
        </a:spcAft>
        <a:buClr>
          <a:schemeClr val="bg1"/>
        </a:buClr>
        <a:buSzPct val="100000"/>
        <a:buFont typeface="Times New Roman" pitchFamily="18" charset="0"/>
        <a:buBlip>
          <a:blip r:embed="rId16"/>
        </a:buBlip>
        <a:defRPr sz="2400">
          <a:solidFill>
            <a:srgbClr val="365E82"/>
          </a:solidFill>
          <a:latin typeface="+mn-lt"/>
          <a:ea typeface="+mn-ea"/>
          <a:cs typeface="+mn-cs"/>
        </a:defRPr>
      </a:lvl1pPr>
      <a:lvl2pPr marL="733425" indent="-276225" algn="l" defTabSz="449263" rtl="0" fontAlgn="base">
        <a:spcBef>
          <a:spcPts val="625"/>
        </a:spcBef>
        <a:spcAft>
          <a:spcPct val="0"/>
        </a:spcAft>
        <a:buClr>
          <a:srgbClr val="FFCC00"/>
        </a:buClr>
        <a:buSzPct val="100000"/>
        <a:buFont typeface="Times New Roman" pitchFamily="18" charset="0"/>
        <a:buBlip>
          <a:blip r:embed="rId17"/>
        </a:buBlip>
        <a:defRPr sz="2000">
          <a:solidFill>
            <a:srgbClr val="365E82"/>
          </a:solidFill>
          <a:latin typeface="+mn-lt"/>
        </a:defRPr>
      </a:lvl2pPr>
      <a:lvl3pPr marL="1143000" indent="-228600" algn="l" defTabSz="449263" rtl="0" fontAlgn="base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Blip>
          <a:blip r:embed="rId16"/>
        </a:buBlip>
        <a:defRPr>
          <a:solidFill>
            <a:srgbClr val="365E82"/>
          </a:solidFill>
          <a:latin typeface="+mn-lt"/>
        </a:defRPr>
      </a:lvl3pPr>
      <a:lvl4pPr marL="1600200" indent="-228600" algn="l" defTabSz="449263" rtl="0" fontAlgn="base">
        <a:spcBef>
          <a:spcPts val="4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Blip>
          <a:blip r:embed="rId17"/>
        </a:buBlip>
        <a:defRPr sz="1600">
          <a:solidFill>
            <a:srgbClr val="365E82"/>
          </a:solidFill>
          <a:latin typeface="+mn-lt"/>
        </a:defRPr>
      </a:lvl4pPr>
      <a:lvl5pPr marL="2057400" indent="-228600" algn="l" defTabSz="449263" rtl="0" fontAlgn="base">
        <a:spcBef>
          <a:spcPts val="4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Blip>
          <a:blip r:embed="rId16"/>
        </a:buBlip>
        <a:defRPr sz="1400">
          <a:solidFill>
            <a:srgbClr val="365E82"/>
          </a:solidFill>
          <a:latin typeface="+mn-lt"/>
        </a:defRPr>
      </a:lvl5pPr>
      <a:lvl6pPr marL="2514600" indent="-228600" algn="l" defTabSz="449263" rtl="0" fontAlgn="base">
        <a:spcBef>
          <a:spcPts val="4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Blip>
          <a:blip r:embed="rId16"/>
        </a:buBlip>
        <a:defRPr sz="1400">
          <a:solidFill>
            <a:srgbClr val="365E82"/>
          </a:solidFill>
          <a:latin typeface="+mn-lt"/>
        </a:defRPr>
      </a:lvl6pPr>
      <a:lvl7pPr marL="2971800" indent="-228600" algn="l" defTabSz="449263" rtl="0" fontAlgn="base">
        <a:spcBef>
          <a:spcPts val="4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Blip>
          <a:blip r:embed="rId16"/>
        </a:buBlip>
        <a:defRPr sz="1400">
          <a:solidFill>
            <a:srgbClr val="365E82"/>
          </a:solidFill>
          <a:latin typeface="+mn-lt"/>
        </a:defRPr>
      </a:lvl7pPr>
      <a:lvl8pPr marL="3429000" indent="-228600" algn="l" defTabSz="449263" rtl="0" fontAlgn="base">
        <a:spcBef>
          <a:spcPts val="4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Blip>
          <a:blip r:embed="rId16"/>
        </a:buBlip>
        <a:defRPr sz="1400">
          <a:solidFill>
            <a:srgbClr val="365E82"/>
          </a:solidFill>
          <a:latin typeface="+mn-lt"/>
        </a:defRPr>
      </a:lvl8pPr>
      <a:lvl9pPr marL="3886200" indent="-228600" algn="l" defTabSz="449263" rtl="0" fontAlgn="base">
        <a:spcBef>
          <a:spcPts val="4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Blip>
          <a:blip r:embed="rId16"/>
        </a:buBlip>
        <a:defRPr sz="1400">
          <a:solidFill>
            <a:srgbClr val="365E8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in.org/" TargetMode="External"/><Relationship Id="rId7" Type="http://schemas.openxmlformats.org/officeDocument/2006/relationships/hyperlink" Target="http://www.phf.org/programs/antibioticstewardshi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hf.org/qualityimprovement" TargetMode="External"/><Relationship Id="rId5" Type="http://schemas.openxmlformats.org/officeDocument/2006/relationships/hyperlink" Target="http://bookstore.phf.org/" TargetMode="External"/><Relationship Id="rId4" Type="http://schemas.openxmlformats.org/officeDocument/2006/relationships/hyperlink" Target="http://www.phf.org/communityguid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f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f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10" y="228600"/>
            <a:ext cx="8547590" cy="660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420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304800" y="90814"/>
            <a:ext cx="8391525" cy="838200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rgbClr val="7030A0"/>
                </a:solidFill>
              </a:rPr>
              <a:t>Resources from the Public Health Foundation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527768"/>
              </p:ext>
            </p:extLst>
          </p:nvPr>
        </p:nvGraphicFramePr>
        <p:xfrm>
          <a:off x="838200" y="790185"/>
          <a:ext cx="7391400" cy="4949952"/>
        </p:xfrm>
        <a:graphic>
          <a:graphicData uri="http://schemas.openxmlformats.org/drawingml/2006/table">
            <a:tbl>
              <a:tblPr firstRow="1" firstCol="1" bandRow="1"/>
              <a:tblGrid>
                <a:gridCol w="7391400"/>
              </a:tblGrid>
              <a:tr h="1281448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u="sng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Evidence-based Resources for Improving Community Health</a:t>
                      </a:r>
                      <a:endParaRPr lang="en-US" sz="1100" b="0" i="0" u="none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u="sng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171450" marR="0" indent="-17145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10000"/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ACHI/PHF webinar on use of </a:t>
                      </a:r>
                      <a:r>
                        <a:rPr lang="en-US" sz="11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evidence–based </a:t>
                      </a:r>
                      <a:r>
                        <a:rPr lang="en-US" sz="11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community interventions</a:t>
                      </a:r>
                      <a:r>
                        <a:rPr lang="en-US" sz="11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by hospitals</a:t>
                      </a:r>
                    </a:p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10000"/>
                        <a:buFont typeface="Arial" panose="020B0604020202020204" pitchFamily="34" charset="0"/>
                        <a:buNone/>
                      </a:pPr>
                      <a:r>
                        <a:rPr lang="en-US" sz="1100" dirty="0" smtClean="0">
                          <a:effectLst/>
                          <a:latin typeface="Arial"/>
                          <a:ea typeface="Times New Roman"/>
                          <a:cs typeface="Times New Roman"/>
                          <a:hlinkClick r:id="rId3"/>
                        </a:rPr>
                        <a:t>www.train.org</a:t>
                      </a:r>
                      <a:r>
                        <a:rPr lang="en-US" sz="11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– Course ID #: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1047702</a:t>
                      </a:r>
                    </a:p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10000"/>
                        <a:buFont typeface="Arial" panose="020B0604020202020204" pitchFamily="34" charset="0"/>
                        <a:buNone/>
                      </a:pPr>
                      <a:endParaRPr lang="en-US" sz="11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171450" marR="0" indent="-17145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10000"/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Stories and webinars on</a:t>
                      </a:r>
                      <a:r>
                        <a:rPr lang="en-US" sz="1100" b="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uses of the </a:t>
                      </a:r>
                      <a:r>
                        <a:rPr lang="en-US" sz="1100" b="0" i="1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Guide to Community Preventive Services</a:t>
                      </a:r>
                      <a:endParaRPr lang="en-US" sz="1100" b="0" i="0" baseline="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10000"/>
                        <a:buFont typeface="Arial" panose="020B0604020202020204" pitchFamily="34" charset="0"/>
                        <a:buNone/>
                      </a:pPr>
                      <a:r>
                        <a:rPr lang="en-US" sz="1100" u="sng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/>
                          <a:hlinkClick r:id="rId4"/>
                        </a:rPr>
                        <a:t>www.phf.org/communityguide</a:t>
                      </a:r>
                      <a:endParaRPr lang="en-US" sz="11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858" marR="64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972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100" b="1" u="sng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TRAIN</a:t>
                      </a:r>
                      <a:r>
                        <a:rPr lang="en-US" sz="1100" u="sng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u="none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 the nation’s premier learning management </a:t>
                      </a:r>
                      <a:r>
                        <a:rPr lang="en-US" sz="1100" u="none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network </a:t>
                      </a:r>
                      <a:r>
                        <a:rPr lang="en-US" sz="1100" u="none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for </a:t>
                      </a:r>
                      <a:r>
                        <a:rPr lang="en-US" sz="1100" u="none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professionals </a:t>
                      </a:r>
                      <a:r>
                        <a:rPr lang="en-US" sz="1100" u="none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helping </a:t>
                      </a:r>
                      <a:r>
                        <a:rPr lang="en-US" sz="1100" u="none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 protect the </a:t>
                      </a:r>
                      <a:r>
                        <a:rPr lang="en-US" sz="1100" u="none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public’s</a:t>
                      </a:r>
                      <a:r>
                        <a:rPr lang="en-US" sz="1100" u="none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u="none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health </a:t>
                      </a:r>
                      <a:r>
                        <a:rPr lang="en-US" sz="1100" u="none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 over </a:t>
                      </a:r>
                      <a:r>
                        <a:rPr lang="en-US" sz="1100" u="none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750,000</a:t>
                      </a:r>
                      <a:r>
                        <a:rPr lang="en-US" sz="1100" u="none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u="none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registered learners and 29,000 courses</a:t>
                      </a:r>
                    </a:p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100" u="sng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3"/>
                        </a:rPr>
                        <a:t>www.train.org</a:t>
                      </a:r>
                      <a:endParaRPr lang="en-US" sz="1100" u="sng" dirty="0" smtClean="0">
                        <a:solidFill>
                          <a:srgbClr val="0000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858" marR="64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6121">
                <a:tc>
                  <a:txBody>
                    <a:bodyPr/>
                    <a:lstStyle/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Learning </a:t>
                      </a:r>
                      <a:r>
                        <a:rPr lang="en-US" sz="1100" b="1" u="sng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Resource Center </a:t>
                      </a:r>
                      <a:r>
                        <a:rPr lang="en-US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 where public health, </a:t>
                      </a:r>
                      <a:r>
                        <a:rPr lang="en-US" sz="11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health care</a:t>
                      </a:r>
                      <a:r>
                        <a:rPr lang="en-US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and allied health professionals find high quality training materials at an affordable </a:t>
                      </a:r>
                      <a:r>
                        <a:rPr lang="en-US" sz="11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price</a:t>
                      </a:r>
                    </a:p>
                    <a:p>
                      <a:pPr marL="0" marR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171450" marR="0" lvl="0" indent="-17145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Comprehensive selection of public health quality improvement publications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171450" marR="0" lvl="0" indent="-17145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Many consumer-oriented health education publications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5"/>
                        </a:rPr>
                        <a:t>bookstore.phf.org</a:t>
                      </a:r>
                      <a:endParaRPr lang="en-US" sz="1100" u="sng" dirty="0" smtClean="0">
                        <a:solidFill>
                          <a:srgbClr val="0000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u="sng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858" marR="64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14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sng" dirty="0" smtClean="0">
                        <a:solidFill>
                          <a:srgbClr val="0000FF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Quality Improvement</a:t>
                      </a:r>
                      <a:r>
                        <a:rPr lang="en-US" sz="1100" b="0" u="none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u="none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171450" lvl="0" indent="-171450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100" dirty="0" smtClean="0"/>
                        <a:t>Quality improvement </a:t>
                      </a:r>
                      <a:r>
                        <a:rPr lang="en-US" altLang="en-US" sz="1100" dirty="0" smtClean="0"/>
                        <a:t>tools and </a:t>
                      </a:r>
                      <a:r>
                        <a:rPr lang="en-US" altLang="en-US" sz="1100" dirty="0" smtClean="0"/>
                        <a:t>resources</a:t>
                      </a:r>
                      <a:r>
                        <a:rPr lang="en-US" altLang="en-US" sz="1100" baseline="0" dirty="0" smtClean="0"/>
                        <a:t> to help improve individual and organizational performance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en-US" sz="1100" dirty="0" smtClean="0">
                          <a:hlinkClick r:id="rId6"/>
                        </a:rPr>
                        <a:t>www.phf.org/qualityimprovement</a:t>
                      </a:r>
                      <a:r>
                        <a:rPr lang="en-US" altLang="en-US" sz="1100" dirty="0" smtClean="0"/>
                        <a:t> </a:t>
                      </a:r>
                    </a:p>
                    <a:p>
                      <a:pPr marL="0" lvl="0" indent="0" eaLnBrk="1" hangingPunct="1">
                        <a:buFont typeface="Arial" panose="020B0604020202020204" pitchFamily="34" charset="0"/>
                        <a:buNone/>
                      </a:pPr>
                      <a:endParaRPr lang="en-US" altLang="en-US" sz="1100" dirty="0" smtClean="0"/>
                    </a:p>
                    <a:p>
                      <a:pPr marL="171450" lvl="0" indent="-171450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100" dirty="0" smtClean="0"/>
                        <a:t>Public</a:t>
                      </a:r>
                      <a:r>
                        <a:rPr lang="en-US" altLang="en-US" sz="1100" baseline="0" dirty="0" smtClean="0"/>
                        <a:t> health driver diagram, used to help align efforts of health care and public health</a:t>
                      </a:r>
                    </a:p>
                    <a:p>
                      <a:pPr marL="0" lvl="0" indent="0" algn="ctr" ea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en-US" sz="1100" baseline="0" dirty="0" smtClean="0">
                          <a:hlinkClick r:id="rId7"/>
                        </a:rPr>
                        <a:t>www.phf.org/programs/antibioticstewardship</a:t>
                      </a:r>
                      <a:r>
                        <a:rPr lang="en-US" altLang="en-US" sz="1100" baseline="0" dirty="0" smtClean="0"/>
                        <a:t> </a:t>
                      </a:r>
                    </a:p>
                    <a:p>
                      <a:pPr marL="0" marR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u="sng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858" marR="64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7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457200"/>
            <a:ext cx="7558087" cy="52694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0599" y="2057400"/>
            <a:ext cx="18582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Reduced Hospital </a:t>
            </a:r>
          </a:p>
          <a:p>
            <a:pPr algn="ctr"/>
            <a:r>
              <a:rPr lang="en-US" sz="1600" dirty="0" smtClean="0"/>
              <a:t>Readmissions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601980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Visit </a:t>
            </a:r>
            <a:r>
              <a:rPr lang="en-US" sz="1400" dirty="0" smtClean="0">
                <a:hlinkClick r:id="rId3"/>
              </a:rPr>
              <a:t>www.phf.org</a:t>
            </a:r>
            <a:r>
              <a:rPr lang="en-US" sz="1400" dirty="0" smtClean="0"/>
              <a:t> to learn more about the Public Health Foundation’s quality improvement, performance management, and workforce development initiatives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093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457200"/>
            <a:ext cx="7558087" cy="52694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0599" y="2057400"/>
            <a:ext cx="18582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Reduced Hospital </a:t>
            </a:r>
          </a:p>
          <a:p>
            <a:pPr algn="ctr"/>
            <a:r>
              <a:rPr lang="en-US" sz="1600" dirty="0" smtClean="0"/>
              <a:t>Readmissions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601980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Visit </a:t>
            </a:r>
            <a:r>
              <a:rPr lang="en-US" sz="1400" dirty="0" smtClean="0">
                <a:hlinkClick r:id="rId3"/>
              </a:rPr>
              <a:t>www.phf.org</a:t>
            </a:r>
            <a:r>
              <a:rPr lang="en-US" sz="1400" dirty="0" smtClean="0"/>
              <a:t> to learn more about the Public Health Foundation’s quality improvement, performance management, and workforce development initiatives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5239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183</Words>
  <Application>Microsoft Office PowerPoint</Application>
  <PresentationFormat>On-screen Show (4:3)</PresentationFormat>
  <Paragraphs>33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Custom Design</vt:lpstr>
      <vt:lpstr>PowerPoint Presentation</vt:lpstr>
      <vt:lpstr>Resources from the Public Health Foundation</vt:lpstr>
      <vt:lpstr>PowerPoint Presentation</vt:lpstr>
      <vt:lpstr>PowerPoint Presentation</vt:lpstr>
    </vt:vector>
  </TitlesOfParts>
  <Company>Public Health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Bialek</dc:creator>
  <cp:lastModifiedBy>Ron Bialek</cp:lastModifiedBy>
  <cp:revision>3</cp:revision>
  <dcterms:created xsi:type="dcterms:W3CDTF">2014-02-27T22:07:02Z</dcterms:created>
  <dcterms:modified xsi:type="dcterms:W3CDTF">2014-02-27T22:16:34Z</dcterms:modified>
</cp:coreProperties>
</file>