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3" r:id="rId2"/>
  </p:sldMasterIdLst>
  <p:notesMasterIdLst>
    <p:notesMasterId r:id="rId24"/>
  </p:notesMasterIdLst>
  <p:sldIdLst>
    <p:sldId id="333" r:id="rId3"/>
    <p:sldId id="311" r:id="rId4"/>
    <p:sldId id="312" r:id="rId5"/>
    <p:sldId id="313" r:id="rId6"/>
    <p:sldId id="314" r:id="rId7"/>
    <p:sldId id="315" r:id="rId8"/>
    <p:sldId id="316" r:id="rId9"/>
    <p:sldId id="317" r:id="rId10"/>
    <p:sldId id="319" r:id="rId11"/>
    <p:sldId id="338" r:id="rId12"/>
    <p:sldId id="320" r:id="rId13"/>
    <p:sldId id="339" r:id="rId14"/>
    <p:sldId id="321" r:id="rId15"/>
    <p:sldId id="340" r:id="rId16"/>
    <p:sldId id="322" r:id="rId17"/>
    <p:sldId id="341" r:id="rId18"/>
    <p:sldId id="343" r:id="rId19"/>
    <p:sldId id="342" r:id="rId20"/>
    <p:sldId id="329" r:id="rId21"/>
    <p:sldId id="330" r:id="rId22"/>
    <p:sldId id="331"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gie Beaudry" initials="MB"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5E82"/>
    <a:srgbClr val="3A738A"/>
    <a:srgbClr val="FFCC00"/>
    <a:srgbClr val="A0ADCE"/>
    <a:srgbClr val="5F5F5F"/>
    <a:srgbClr val="C9DAE9"/>
    <a:srgbClr val="3A6E8A"/>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5903" autoAdjust="0"/>
    <p:restoredTop sz="97436" autoAdjust="0"/>
  </p:normalViewPr>
  <p:slideViewPr>
    <p:cSldViewPr>
      <p:cViewPr>
        <p:scale>
          <a:sx n="97" d="100"/>
          <a:sy n="97" d="100"/>
        </p:scale>
        <p:origin x="-114" y="-300"/>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09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09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6738F47-C9E4-4513-8646-F1FD0A2C84E0}" type="slidenum">
              <a:rPr lang="en-US"/>
              <a:pPr/>
              <a:t>‹#›</a:t>
            </a:fld>
            <a:endParaRPr lang="en-US"/>
          </a:p>
        </p:txBody>
      </p:sp>
    </p:spTree>
    <p:extLst>
      <p:ext uri="{BB962C8B-B14F-4D97-AF65-F5344CB8AC3E}">
        <p14:creationId xmlns:p14="http://schemas.microsoft.com/office/powerpoint/2010/main" val="211884369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phf.org/resourcestools/Documents/PM_Self_Assess_Tool.pdf"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www.nist.gov/baldrige/enter/self.cfm"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0" indent="-171430">
              <a:buFont typeface="Arial" pitchFamily="34" charset="0"/>
              <a:buChar char="•"/>
            </a:pPr>
            <a:r>
              <a:rPr lang="en-US" dirty="0" smtClean="0"/>
              <a:t>Performance </a:t>
            </a:r>
            <a:r>
              <a:rPr lang="en-US" dirty="0"/>
              <a:t>management</a:t>
            </a:r>
            <a:r>
              <a:rPr lang="en-US" b="1" dirty="0"/>
              <a:t> </a:t>
            </a:r>
            <a:r>
              <a:rPr lang="en-US" dirty="0"/>
              <a:t>uses a set of management and analytic processes supported by technology that enables an organization to define strategic goals and then measure and manage performance against those goals.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26CF867A-A61A-47DB-B0E6-D9248CE34B03}" type="slidenum">
              <a:rPr lang="en-US" smtClean="0"/>
              <a:pPr>
                <a:defRPr/>
              </a:pPr>
              <a:t>3</a:t>
            </a:fld>
            <a:endParaRPr lang="en-US" dirty="0"/>
          </a:p>
        </p:txBody>
      </p:sp>
    </p:spTree>
    <p:extLst>
      <p:ext uri="{BB962C8B-B14F-4D97-AF65-F5344CB8AC3E}">
        <p14:creationId xmlns:p14="http://schemas.microsoft.com/office/powerpoint/2010/main" val="1769141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097BA0-B089-404B-B5E8-03366FC1F5D7}" type="slidenum">
              <a:rPr lang="en-US">
                <a:solidFill>
                  <a:prstClr val="black"/>
                </a:solidFill>
              </a:rPr>
              <a:pPr/>
              <a:t>16</a:t>
            </a:fld>
            <a:endParaRPr lang="en-US" dirty="0">
              <a:solidFill>
                <a:prstClr val="black"/>
              </a:solidFill>
            </a:endParaRPr>
          </a:p>
        </p:txBody>
      </p:sp>
      <p:sp>
        <p:nvSpPr>
          <p:cNvPr id="190466" name="Rectangle 2"/>
          <p:cNvSpPr>
            <a:spLocks noGrp="1" noRot="1" noChangeAspect="1" noChangeArrowheads="1" noTextEdit="1"/>
          </p:cNvSpPr>
          <p:nvPr>
            <p:ph type="sldImg"/>
          </p:nvPr>
        </p:nvSpPr>
        <p:spPr bwMode="auto">
          <a:xfrm>
            <a:off x="1127125" y="711200"/>
            <a:ext cx="4608513" cy="3457575"/>
          </a:xfrm>
          <a:prstGeom prst="rect">
            <a:avLst/>
          </a:prstGeom>
          <a:solidFill>
            <a:srgbClr val="FFFFFF"/>
          </a:solidFill>
          <a:ln>
            <a:solidFill>
              <a:srgbClr val="000000"/>
            </a:solidFill>
            <a:miter lim="800000"/>
            <a:headEnd/>
            <a:tailEnd/>
          </a:ln>
        </p:spPr>
      </p:sp>
      <p:sp>
        <p:nvSpPr>
          <p:cNvPr id="190467" name="Rectangle 3"/>
          <p:cNvSpPr>
            <a:spLocks noGrp="1" noChangeArrowheads="1"/>
          </p:cNvSpPr>
          <p:nvPr>
            <p:ph type="body" idx="1"/>
          </p:nvPr>
        </p:nvSpPr>
        <p:spPr bwMode="auto">
          <a:xfrm>
            <a:off x="914400" y="4368801"/>
            <a:ext cx="5029200" cy="4064000"/>
          </a:xfrm>
          <a:prstGeom prst="rect">
            <a:avLst/>
          </a:prstGeom>
          <a:solidFill>
            <a:srgbClr val="FFFFFF"/>
          </a:solidFill>
          <a:ln>
            <a:solidFill>
              <a:srgbClr val="000000"/>
            </a:solidFill>
            <a:miter lim="800000"/>
            <a:headEnd/>
            <a:tailEnd/>
          </a:ln>
        </p:spPr>
        <p:txBody>
          <a:bodyPr lIns="89847" tIns="44925" rIns="89847" bIns="44925"/>
          <a:lstStyle/>
          <a:p>
            <a:endParaRPr lang="en-US" dirty="0">
              <a:latin typeface="Verdana"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572000"/>
          </a:xfrm>
        </p:spPr>
        <p:txBody>
          <a:bodyPr/>
          <a:lstStyle/>
          <a:p>
            <a:pPr marL="171430" indent="-171430">
              <a:buFont typeface="Arial" pitchFamily="34" charset="0"/>
              <a:buChar char="•"/>
            </a:pPr>
            <a:r>
              <a:rPr lang="en-US" dirty="0" smtClean="0"/>
              <a:t>Ten years since TP Framework and materials developed. </a:t>
            </a:r>
          </a:p>
          <a:p>
            <a:pPr marL="171430" indent="-171430">
              <a:buFont typeface="Arial" pitchFamily="34" charset="0"/>
              <a:buChar char="•"/>
            </a:pPr>
            <a:r>
              <a:rPr lang="en-US" dirty="0" smtClean="0"/>
              <a:t>Changing </a:t>
            </a:r>
            <a:r>
              <a:rPr lang="en-US" dirty="0"/>
              <a:t>environment – QI has been defined </a:t>
            </a:r>
            <a:r>
              <a:rPr lang="en-US" dirty="0" smtClean="0"/>
              <a:t>and </a:t>
            </a:r>
            <a:r>
              <a:rPr lang="en-US" dirty="0"/>
              <a:t>more accepted </a:t>
            </a:r>
            <a:r>
              <a:rPr lang="en-US" dirty="0" smtClean="0"/>
              <a:t>and more </a:t>
            </a:r>
            <a:r>
              <a:rPr lang="en-US" dirty="0"/>
              <a:t>QI tools </a:t>
            </a:r>
            <a:r>
              <a:rPr lang="en-US" dirty="0" smtClean="0"/>
              <a:t>have been developed</a:t>
            </a:r>
            <a:r>
              <a:rPr lang="en-US" dirty="0"/>
              <a:t>, translated from </a:t>
            </a:r>
            <a:r>
              <a:rPr lang="en-US" dirty="0" smtClean="0"/>
              <a:t>industry. </a:t>
            </a:r>
            <a:endParaRPr lang="en-US" dirty="0"/>
          </a:p>
          <a:p>
            <a:pPr marL="171430" indent="-171430">
              <a:buFont typeface="Arial" pitchFamily="34" charset="0"/>
              <a:buChar char="•"/>
            </a:pPr>
            <a:r>
              <a:rPr lang="en-US" dirty="0" smtClean="0"/>
              <a:t>New initiatives (e.g., NPHII </a:t>
            </a:r>
            <a:r>
              <a:rPr lang="en-US" dirty="0"/>
              <a:t>initiative is encouraging health departments to move in direction of </a:t>
            </a:r>
            <a:r>
              <a:rPr lang="en-US" dirty="0" smtClean="0"/>
              <a:t>QI)</a:t>
            </a:r>
          </a:p>
          <a:p>
            <a:pPr marL="171430" indent="-171430">
              <a:buFont typeface="Arial" pitchFamily="34" charset="0"/>
              <a:buChar char="•"/>
            </a:pPr>
            <a:r>
              <a:rPr lang="en-US" dirty="0" smtClean="0"/>
              <a:t>Accreditation</a:t>
            </a:r>
            <a:r>
              <a:rPr lang="en-US" dirty="0"/>
              <a:t>: Domain </a:t>
            </a:r>
            <a:r>
              <a:rPr lang="en-US" dirty="0" smtClean="0"/>
              <a:t>9 required documentation (PHAB </a:t>
            </a:r>
            <a:r>
              <a:rPr lang="en-US" dirty="0"/>
              <a:t>Accreditation Standards and </a:t>
            </a:r>
            <a:r>
              <a:rPr lang="en-US" dirty="0" smtClean="0"/>
              <a:t>Measures pg. 192-195): </a:t>
            </a:r>
          </a:p>
          <a:p>
            <a:pPr marL="628576" lvl="1" indent="-171430">
              <a:buFont typeface="Arial" pitchFamily="34" charset="0"/>
              <a:buChar char="•"/>
            </a:pPr>
            <a:r>
              <a:rPr lang="en-US" dirty="0" smtClean="0"/>
              <a:t>9.1.1 A – Engage staff at all organizational levels in establishing or updating a performance management system</a:t>
            </a:r>
          </a:p>
          <a:p>
            <a:pPr marL="628576" lvl="1" indent="-171430">
              <a:buFont typeface="Arial" pitchFamily="34" charset="0"/>
              <a:buChar char="•"/>
            </a:pPr>
            <a:r>
              <a:rPr lang="en-US" dirty="0" smtClean="0"/>
              <a:t>9.1.2 A – Implement a performance management system</a:t>
            </a:r>
          </a:p>
          <a:p>
            <a:pPr marL="1085722" lvl="2" indent="-171430">
              <a:buFont typeface="Arial" pitchFamily="34" charset="0"/>
              <a:buChar char="•"/>
            </a:pPr>
            <a:r>
              <a:rPr lang="en-US" dirty="0" smtClean="0"/>
              <a:t>“</a:t>
            </a:r>
            <a:r>
              <a:rPr lang="en-US" i="1" dirty="0"/>
              <a:t>9.1.2.A  - The health department must provide a completed performance management self-assessment that reflects the extent to which performance management practices are being used. The health department may develop its own performance management assessment or use existing models, such as The Performance Management Self-Assessment Tool from the Turning Point Performance Management National Excellence Collaborative (</a:t>
            </a:r>
            <a:r>
              <a:rPr lang="en-US" i="1" u="sng" dirty="0">
                <a:hlinkClick r:id="rId3"/>
              </a:rPr>
              <a:t>http://www.phf.org/resourcestools/Documents/PM_Self_Assess_Tool.pdf</a:t>
            </a:r>
            <a:r>
              <a:rPr lang="en-US" i="1" dirty="0"/>
              <a:t>). Self-assessment tools are also available through the </a:t>
            </a:r>
            <a:r>
              <a:rPr lang="en-US" i="1" dirty="0" err="1"/>
              <a:t>Baldrige</a:t>
            </a:r>
            <a:r>
              <a:rPr lang="en-US" i="1" dirty="0"/>
              <a:t> Performance Excellence Program (</a:t>
            </a:r>
            <a:r>
              <a:rPr lang="en-US" i="1" u="sng" dirty="0">
                <a:hlinkClick r:id="rId4"/>
              </a:rPr>
              <a:t>http://www.nist.gov/</a:t>
            </a:r>
            <a:r>
              <a:rPr lang="en-US" i="1" u="sng" dirty="0" err="1">
                <a:hlinkClick r:id="rId4"/>
              </a:rPr>
              <a:t>baldrige</a:t>
            </a:r>
            <a:r>
              <a:rPr lang="en-US" i="1" u="sng" dirty="0">
                <a:hlinkClick r:id="rId4"/>
              </a:rPr>
              <a:t>/enter/</a:t>
            </a:r>
            <a:r>
              <a:rPr lang="en-US" i="1" u="sng" dirty="0" err="1">
                <a:hlinkClick r:id="rId4"/>
              </a:rPr>
              <a:t>self.cfm</a:t>
            </a:r>
            <a:r>
              <a:rPr lang="en-US" i="1" dirty="0" smtClean="0"/>
              <a:t>)”</a:t>
            </a:r>
          </a:p>
          <a:p>
            <a:pPr marL="628576" lvl="1" indent="-171430">
              <a:buFont typeface="Arial"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26CF867A-A61A-47DB-B0E6-D9248CE34B03}" type="slidenum">
              <a:rPr lang="en-US" smtClean="0"/>
              <a:pPr>
                <a:defRPr/>
              </a:pPr>
              <a:t>20</a:t>
            </a:fld>
            <a:endParaRPr lang="en-US" dirty="0"/>
          </a:p>
        </p:txBody>
      </p:sp>
    </p:spTree>
    <p:extLst>
      <p:ext uri="{BB962C8B-B14F-4D97-AF65-F5344CB8AC3E}">
        <p14:creationId xmlns:p14="http://schemas.microsoft.com/office/powerpoint/2010/main" val="1672741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6CF867A-A61A-47DB-B0E6-D9248CE34B03}" type="slidenum">
              <a:rPr lang="en-US" smtClean="0"/>
              <a:pPr>
                <a:defRPr/>
              </a:pPr>
              <a:t>4</a:t>
            </a:fld>
            <a:endParaRPr lang="en-US" dirty="0"/>
          </a:p>
        </p:txBody>
      </p:sp>
    </p:spTree>
    <p:extLst>
      <p:ext uri="{BB962C8B-B14F-4D97-AF65-F5344CB8AC3E}">
        <p14:creationId xmlns:p14="http://schemas.microsoft.com/office/powerpoint/2010/main" val="2848759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6CF867A-A61A-47DB-B0E6-D9248CE34B03}" type="slidenum">
              <a:rPr lang="en-US" smtClean="0"/>
              <a:pPr>
                <a:defRPr/>
              </a:pPr>
              <a:t>5</a:t>
            </a:fld>
            <a:endParaRPr lang="en-US" dirty="0"/>
          </a:p>
        </p:txBody>
      </p:sp>
    </p:spTree>
    <p:extLst>
      <p:ext uri="{BB962C8B-B14F-4D97-AF65-F5344CB8AC3E}">
        <p14:creationId xmlns:p14="http://schemas.microsoft.com/office/powerpoint/2010/main" val="812348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6CF867A-A61A-47DB-B0E6-D9248CE34B03}" type="slidenum">
              <a:rPr lang="en-US" smtClean="0"/>
              <a:pPr>
                <a:defRPr/>
              </a:pPr>
              <a:t>6</a:t>
            </a:fld>
            <a:endParaRPr lang="en-US" dirty="0"/>
          </a:p>
        </p:txBody>
      </p:sp>
    </p:spTree>
    <p:extLst>
      <p:ext uri="{BB962C8B-B14F-4D97-AF65-F5344CB8AC3E}">
        <p14:creationId xmlns:p14="http://schemas.microsoft.com/office/powerpoint/2010/main" val="821925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6CF867A-A61A-47DB-B0E6-D9248CE34B03}" type="slidenum">
              <a:rPr lang="en-US" smtClean="0"/>
              <a:pPr>
                <a:defRPr/>
              </a:pPr>
              <a:t>7</a:t>
            </a:fld>
            <a:endParaRPr lang="en-US" dirty="0"/>
          </a:p>
        </p:txBody>
      </p:sp>
    </p:spTree>
    <p:extLst>
      <p:ext uri="{BB962C8B-B14F-4D97-AF65-F5344CB8AC3E}">
        <p14:creationId xmlns:p14="http://schemas.microsoft.com/office/powerpoint/2010/main" val="3358282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43000" y="228600"/>
            <a:ext cx="4572000" cy="3429000"/>
          </a:xfrm>
          <a:ln/>
        </p:spPr>
      </p:sp>
      <p:sp>
        <p:nvSpPr>
          <p:cNvPr id="88066" name="Rectangle 3"/>
          <p:cNvSpPr>
            <a:spLocks noGrp="1" noChangeArrowheads="1"/>
          </p:cNvSpPr>
          <p:nvPr>
            <p:ph type="body" idx="1"/>
          </p:nvPr>
        </p:nvSpPr>
        <p:spPr>
          <a:xfrm>
            <a:off x="914401" y="3886201"/>
            <a:ext cx="5029200" cy="5029200"/>
          </a:xfrm>
          <a:ln/>
        </p:spPr>
        <p:txBody>
          <a:bodyPr/>
          <a:lstStyle/>
          <a:p>
            <a:pPr marL="171409" indent="-171409">
              <a:buFont typeface="Arial" pitchFamily="34" charset="0"/>
              <a:buChar char="•"/>
              <a:defRPr/>
            </a:pPr>
            <a:r>
              <a:rPr lang="en-US" dirty="0"/>
              <a:t>Most have seen this Turning Point Model – the 30,000 foot view of what we’re talking about today.</a:t>
            </a:r>
          </a:p>
          <a:p>
            <a:pPr marL="171409" indent="-171409">
              <a:buFont typeface="Arial" pitchFamily="34" charset="0"/>
              <a:buChar char="•"/>
              <a:defRPr/>
            </a:pPr>
            <a:r>
              <a:rPr lang="en-US" dirty="0"/>
              <a:t>Turning Point Performance Management National Excellence Collaborative convened about a decade ago. Four year collaborative funded by RWJF established in 2000.</a:t>
            </a:r>
          </a:p>
          <a:p>
            <a:pPr marL="171409" indent="-171409">
              <a:buFont typeface="Arial" pitchFamily="34" charset="0"/>
              <a:buChar char="•"/>
              <a:defRPr/>
            </a:pPr>
            <a:r>
              <a:rPr lang="en-US" dirty="0"/>
              <a:t>Turning Point Performance Management Collaborative (PMC) – seven states (AK, IL, MO, MT, NH, NY, WV) and five national partners (ASTHO, NACCHO, CDC, HRSA, PHF) working to study and promote systems to manage public health performance</a:t>
            </a:r>
          </a:p>
          <a:p>
            <a:pPr marL="171409" indent="-171409">
              <a:buFont typeface="Arial" pitchFamily="34" charset="0"/>
              <a:buChar char="•"/>
              <a:defRPr/>
            </a:pPr>
            <a:r>
              <a:rPr lang="en-US" dirty="0" smtClean="0"/>
              <a:t>20</a:t>
            </a:r>
            <a:r>
              <a:rPr lang="en-US" dirty="0"/>
              <a:t>+ years ago where we started seeing literature and observation about performance management working in other industries. We began asking questions, what does performance management look like in public </a:t>
            </a:r>
            <a:r>
              <a:rPr lang="en-US" dirty="0" smtClean="0"/>
              <a:t>health?</a:t>
            </a:r>
          </a:p>
          <a:p>
            <a:pPr marL="171409" indent="-171409">
              <a:buFont typeface="Arial" pitchFamily="34" charset="0"/>
              <a:buChar char="•"/>
              <a:defRPr/>
            </a:pPr>
            <a:r>
              <a:rPr lang="en-US" dirty="0" smtClean="0"/>
              <a:t>Managing performance is what you do at the program, organization (local/state), or system level to ensure you get results.  It’s the opposite of leaving things to chance.</a:t>
            </a:r>
          </a:p>
          <a:p>
            <a:pPr marL="171409" indent="-171409">
              <a:buFont typeface="Arial" pitchFamily="34" charset="0"/>
              <a:buChar char="•"/>
              <a:defRPr/>
            </a:pPr>
            <a:endParaRPr lang="en-US" dirty="0" smtClean="0"/>
          </a:p>
          <a:p>
            <a:pPr marL="171409" indent="-171409">
              <a:buFont typeface="Arial" pitchFamily="34" charset="0"/>
              <a:buChar char="•"/>
              <a:defRPr/>
            </a:pPr>
            <a:endParaRPr lang="en-US" dirty="0" smtClean="0"/>
          </a:p>
          <a:p>
            <a:pPr eaLnBrk="1" hangingPunct="1">
              <a:defRPr/>
            </a:pPr>
            <a:endParaRPr lang="en-US" dirty="0" smtClean="0"/>
          </a:p>
          <a:p>
            <a:pPr eaLnBrk="1" hangingPunct="1">
              <a:defRPr/>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E55B4D-6C95-4847-AD77-8800C23D9076}" type="slidenum">
              <a:rPr lang="en-US">
                <a:solidFill>
                  <a:prstClr val="black"/>
                </a:solidFill>
              </a:rPr>
              <a:pPr/>
              <a:t>10</a:t>
            </a:fld>
            <a:endParaRPr lang="en-US" dirty="0">
              <a:solidFill>
                <a:prstClr val="black"/>
              </a:solidFill>
            </a:endParaRPr>
          </a:p>
        </p:txBody>
      </p:sp>
      <p:sp>
        <p:nvSpPr>
          <p:cNvPr id="158722" name="Rectangle 2"/>
          <p:cNvSpPr>
            <a:spLocks noGrp="1" noRot="1" noChangeAspect="1" noChangeArrowheads="1" noTextEdit="1"/>
          </p:cNvSpPr>
          <p:nvPr>
            <p:ph type="sldImg"/>
          </p:nvPr>
        </p:nvSpPr>
        <p:spPr bwMode="auto">
          <a:xfrm>
            <a:off x="1127125" y="711200"/>
            <a:ext cx="4608513" cy="3457575"/>
          </a:xfrm>
          <a:prstGeom prst="rect">
            <a:avLst/>
          </a:prstGeom>
          <a:solidFill>
            <a:srgbClr val="FFFFFF"/>
          </a:solidFill>
          <a:ln>
            <a:solidFill>
              <a:srgbClr val="000000"/>
            </a:solidFill>
            <a:miter lim="800000"/>
            <a:headEnd/>
            <a:tailEnd/>
          </a:ln>
        </p:spPr>
      </p:sp>
      <p:sp>
        <p:nvSpPr>
          <p:cNvPr id="158723" name="Rectangle 3"/>
          <p:cNvSpPr>
            <a:spLocks noGrp="1" noChangeArrowheads="1"/>
          </p:cNvSpPr>
          <p:nvPr>
            <p:ph type="body" idx="1"/>
          </p:nvPr>
        </p:nvSpPr>
        <p:spPr bwMode="auto">
          <a:xfrm>
            <a:off x="914400" y="4368801"/>
            <a:ext cx="5029200" cy="4064000"/>
          </a:xfrm>
          <a:prstGeom prst="rect">
            <a:avLst/>
          </a:prstGeom>
          <a:solidFill>
            <a:srgbClr val="FFFFFF"/>
          </a:solidFill>
          <a:ln>
            <a:solidFill>
              <a:srgbClr val="000000"/>
            </a:solidFill>
            <a:miter lim="800000"/>
            <a:headEnd/>
            <a:tailEnd/>
          </a:ln>
        </p:spPr>
        <p:txBody>
          <a:bodyPr lIns="89847" tIns="44925" rIns="89847" bIns="44925"/>
          <a:lstStyle/>
          <a:p>
            <a:endParaRPr lang="en-US" sz="900" dirty="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A56EAC-A52D-44A6-B201-FC54AD108F8C}" type="slidenum">
              <a:rPr lang="en-US">
                <a:solidFill>
                  <a:prstClr val="black"/>
                </a:solidFill>
              </a:rPr>
              <a:pPr/>
              <a:t>12</a:t>
            </a:fld>
            <a:endParaRPr lang="en-US" dirty="0">
              <a:solidFill>
                <a:prstClr val="black"/>
              </a:solidFill>
            </a:endParaRPr>
          </a:p>
        </p:txBody>
      </p:sp>
      <p:sp>
        <p:nvSpPr>
          <p:cNvPr id="97282" name="Rectangle 2"/>
          <p:cNvSpPr>
            <a:spLocks noGrp="1" noRot="1" noChangeAspect="1" noChangeArrowheads="1" noTextEdit="1"/>
          </p:cNvSpPr>
          <p:nvPr>
            <p:ph type="sldImg"/>
          </p:nvPr>
        </p:nvSpPr>
        <p:spPr bwMode="auto">
          <a:xfrm>
            <a:off x="1127125" y="711200"/>
            <a:ext cx="4608513" cy="3457575"/>
          </a:xfrm>
          <a:prstGeom prst="rect">
            <a:avLst/>
          </a:prstGeom>
          <a:solidFill>
            <a:srgbClr val="FFFFFF"/>
          </a:solidFill>
          <a:ln>
            <a:solidFill>
              <a:srgbClr val="000000"/>
            </a:solidFill>
            <a:miter lim="800000"/>
            <a:headEnd/>
            <a:tailEnd/>
          </a:ln>
        </p:spPr>
      </p:sp>
      <p:sp>
        <p:nvSpPr>
          <p:cNvPr id="97283" name="Rectangle 3"/>
          <p:cNvSpPr>
            <a:spLocks noGrp="1" noChangeArrowheads="1"/>
          </p:cNvSpPr>
          <p:nvPr>
            <p:ph type="body" idx="1"/>
          </p:nvPr>
        </p:nvSpPr>
        <p:spPr bwMode="auto">
          <a:xfrm>
            <a:off x="914400" y="4368801"/>
            <a:ext cx="5029200" cy="4064000"/>
          </a:xfrm>
          <a:prstGeom prst="rect">
            <a:avLst/>
          </a:prstGeom>
          <a:solidFill>
            <a:srgbClr val="FFFFFF"/>
          </a:solidFill>
          <a:ln>
            <a:solidFill>
              <a:srgbClr val="000000"/>
            </a:solidFill>
            <a:miter lim="800000"/>
            <a:headEnd/>
            <a:tailEnd/>
          </a:ln>
        </p:spPr>
        <p:txBody>
          <a:bodyPr lIns="89847" tIns="44925" rIns="89847" bIns="44925"/>
          <a:lstStyle/>
          <a:p>
            <a:endParaRPr lang="en-US" sz="900" dirty="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097BA0-B089-404B-B5E8-03366FC1F5D7}" type="slidenum">
              <a:rPr lang="en-US">
                <a:solidFill>
                  <a:prstClr val="black"/>
                </a:solidFill>
              </a:rPr>
              <a:pPr/>
              <a:t>14</a:t>
            </a:fld>
            <a:endParaRPr lang="en-US" dirty="0">
              <a:solidFill>
                <a:prstClr val="black"/>
              </a:solidFill>
            </a:endParaRPr>
          </a:p>
        </p:txBody>
      </p:sp>
      <p:sp>
        <p:nvSpPr>
          <p:cNvPr id="190466" name="Rectangle 2"/>
          <p:cNvSpPr>
            <a:spLocks noGrp="1" noRot="1" noChangeAspect="1" noChangeArrowheads="1" noTextEdit="1"/>
          </p:cNvSpPr>
          <p:nvPr>
            <p:ph type="sldImg"/>
          </p:nvPr>
        </p:nvSpPr>
        <p:spPr bwMode="auto">
          <a:xfrm>
            <a:off x="1127125" y="711200"/>
            <a:ext cx="4608513" cy="3457575"/>
          </a:xfrm>
          <a:prstGeom prst="rect">
            <a:avLst/>
          </a:prstGeom>
          <a:solidFill>
            <a:srgbClr val="FFFFFF"/>
          </a:solidFill>
          <a:ln>
            <a:solidFill>
              <a:srgbClr val="000000"/>
            </a:solidFill>
            <a:miter lim="800000"/>
            <a:headEnd/>
            <a:tailEnd/>
          </a:ln>
        </p:spPr>
      </p:sp>
      <p:sp>
        <p:nvSpPr>
          <p:cNvPr id="190467" name="Rectangle 3"/>
          <p:cNvSpPr>
            <a:spLocks noGrp="1" noChangeArrowheads="1"/>
          </p:cNvSpPr>
          <p:nvPr>
            <p:ph type="body" idx="1"/>
          </p:nvPr>
        </p:nvSpPr>
        <p:spPr bwMode="auto">
          <a:xfrm>
            <a:off x="914400" y="4368801"/>
            <a:ext cx="5029200" cy="4064000"/>
          </a:xfrm>
          <a:prstGeom prst="rect">
            <a:avLst/>
          </a:prstGeom>
          <a:solidFill>
            <a:srgbClr val="FFFFFF"/>
          </a:solidFill>
          <a:ln>
            <a:solidFill>
              <a:srgbClr val="000000"/>
            </a:solidFill>
            <a:miter lim="800000"/>
            <a:headEnd/>
            <a:tailEnd/>
          </a:ln>
        </p:spPr>
        <p:txBody>
          <a:bodyPr lIns="89847" tIns="44925" rIns="89847" bIns="44925"/>
          <a:lstStyle/>
          <a:p>
            <a:endParaRPr lang="en-US" dirty="0">
              <a:latin typeface="Verdan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7570" name="Rectangle 2"/>
          <p:cNvSpPr>
            <a:spLocks noGrp="1" noChangeArrowheads="1"/>
          </p:cNvSpPr>
          <p:nvPr>
            <p:ph type="ctrTitle"/>
          </p:nvPr>
        </p:nvSpPr>
        <p:spPr>
          <a:xfrm>
            <a:off x="685800" y="2740025"/>
            <a:ext cx="7772400" cy="1470025"/>
          </a:xfrm>
        </p:spPr>
        <p:txBody>
          <a:bodyPr/>
          <a:lstStyle>
            <a:lvl1pPr algn="ctr">
              <a:defRPr/>
            </a:lvl1pPr>
          </a:lstStyle>
          <a:p>
            <a:pPr lvl="0"/>
            <a:r>
              <a:rPr lang="en-US" noProof="0" smtClean="0"/>
              <a:t>Click to edit Master title style</a:t>
            </a:r>
          </a:p>
        </p:txBody>
      </p:sp>
      <p:sp>
        <p:nvSpPr>
          <p:cNvPr id="237571" name="Rectangle 3"/>
          <p:cNvSpPr>
            <a:spLocks noGrp="1" noChangeArrowheads="1"/>
          </p:cNvSpPr>
          <p:nvPr>
            <p:ph type="subTitle" idx="1"/>
          </p:nvPr>
        </p:nvSpPr>
        <p:spPr>
          <a:xfrm>
            <a:off x="1371600" y="4495800"/>
            <a:ext cx="6400800" cy="1752600"/>
          </a:xfrm>
        </p:spPr>
        <p:txBody>
          <a:bodyPr/>
          <a:lstStyle>
            <a:lvl1pPr marL="0" indent="0" algn="ctr">
              <a:buFont typeface="Times New Roman" pitchFamily="18" charset="0"/>
              <a:buNone/>
              <a:defRPr/>
            </a:lvl1pPr>
          </a:lstStyle>
          <a:p>
            <a:pPr lvl="0"/>
            <a:r>
              <a:rPr lang="en-US" noProof="0" smtClean="0"/>
              <a:t>Click to edit Master subtitle style</a:t>
            </a:r>
          </a:p>
        </p:txBody>
      </p:sp>
      <p:pic>
        <p:nvPicPr>
          <p:cNvPr id="237573"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9400"/>
            <a:ext cx="9144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7575" name="Picture 7"/>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9400"/>
            <a:ext cx="9144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7576" name="Picture 8"/>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59723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5913" y="304800"/>
            <a:ext cx="2097087"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71475" y="304800"/>
            <a:ext cx="6142038"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468362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asic Content">
    <p:spTree>
      <p:nvGrpSpPr>
        <p:cNvPr id="1" name=""/>
        <p:cNvGrpSpPr/>
        <p:nvPr/>
      </p:nvGrpSpPr>
      <p:grpSpPr>
        <a:xfrm>
          <a:off x="0" y="0"/>
          <a:ext cx="0" cy="0"/>
          <a:chOff x="0" y="0"/>
          <a:chExt cx="0" cy="0"/>
        </a:xfrm>
      </p:grpSpPr>
      <p:sp>
        <p:nvSpPr>
          <p:cNvPr id="6" name="Title 1"/>
          <p:cNvSpPr txBox="1">
            <a:spLocks/>
          </p:cNvSpPr>
          <p:nvPr userDrawn="1"/>
        </p:nvSpPr>
        <p:spPr>
          <a:xfrm>
            <a:off x="457200" y="1981200"/>
            <a:ext cx="8229600" cy="1676400"/>
          </a:xfrm>
          <a:prstGeom prst="rect">
            <a:avLst/>
          </a:prstGeom>
        </p:spPr>
        <p:txBody>
          <a:bodyPr/>
          <a:lstStyle>
            <a:lvl1pPr>
              <a:lnSpc>
                <a:spcPts val="3000"/>
              </a:lnSpc>
              <a:defRPr sz="2800" b="1" baseline="0">
                <a:solidFill>
                  <a:schemeClr val="bg1"/>
                </a:solidFill>
                <a:effectLst/>
              </a:defRPr>
            </a:lvl1pPr>
          </a:lstStyle>
          <a:p>
            <a:pPr algn="ctr" fontAlgn="auto">
              <a:spcAft>
                <a:spcPts val="0"/>
              </a:spcAft>
              <a:defRPr/>
            </a:pPr>
            <a:r>
              <a:rPr lang="en-US" dirty="0" smtClean="0">
                <a:solidFill>
                  <a:srgbClr val="FFC000"/>
                </a:solidFill>
                <a:latin typeface="Myriad Web Pro"/>
              </a:rPr>
              <a:t>Title of Presentation – Myriad Pro</a:t>
            </a:r>
            <a:br>
              <a:rPr lang="en-US" dirty="0" smtClean="0">
                <a:solidFill>
                  <a:srgbClr val="FFC000"/>
                </a:solidFill>
                <a:latin typeface="Myriad Web Pro"/>
              </a:rPr>
            </a:br>
            <a:r>
              <a:rPr lang="en-US" dirty="0" smtClean="0">
                <a:solidFill>
                  <a:srgbClr val="FFC000"/>
                </a:solidFill>
                <a:latin typeface="Myriad Web Pro"/>
              </a:rPr>
              <a:t> Bold, Shadow 28pt</a:t>
            </a:r>
            <a:endParaRPr lang="en-US" dirty="0">
              <a:solidFill>
                <a:srgbClr val="FFC000"/>
              </a:solidFill>
              <a:latin typeface="Myriad Web Pro"/>
            </a:endParaRPr>
          </a:p>
        </p:txBody>
      </p:sp>
      <p:sp>
        <p:nvSpPr>
          <p:cNvPr id="8" name="Subtitle 2"/>
          <p:cNvSpPr txBox="1">
            <a:spLocks/>
          </p:cNvSpPr>
          <p:nvPr userDrawn="1"/>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fontAlgn="auto">
              <a:spcBef>
                <a:spcPct val="20000"/>
              </a:spcBef>
              <a:spcAft>
                <a:spcPts val="0"/>
              </a:spcAft>
              <a:buFont typeface="Arial" pitchFamily="34" charset="0"/>
              <a:buNone/>
              <a:defRPr/>
            </a:pPr>
            <a:r>
              <a:rPr lang="en-US" dirty="0" smtClean="0">
                <a:solidFill>
                  <a:srgbClr val="FFFFFF"/>
                </a:solidFill>
                <a:latin typeface="Myriad Web Pro"/>
              </a:rPr>
              <a:t>Presenters Name – Myriad Pro, Bold, 20pt</a:t>
            </a:r>
          </a:p>
        </p:txBody>
      </p:sp>
      <p:sp>
        <p:nvSpPr>
          <p:cNvPr id="9" name="Text Placeholder 8"/>
          <p:cNvSpPr txBox="1">
            <a:spLocks/>
          </p:cNvSpPr>
          <p:nvPr userDrawn="1"/>
        </p:nvSpPr>
        <p:spPr>
          <a:xfrm>
            <a:off x="1371600" y="4267200"/>
            <a:ext cx="64008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marL="342900" indent="-342900" fontAlgn="auto">
              <a:spcBef>
                <a:spcPct val="20000"/>
              </a:spcBef>
              <a:spcAft>
                <a:spcPts val="0"/>
              </a:spcAft>
              <a:buFont typeface="Arial" pitchFamily="34" charset="0"/>
              <a:buNone/>
              <a:defRPr/>
            </a:pPr>
            <a:r>
              <a:rPr lang="en-US" dirty="0" smtClean="0">
                <a:solidFill>
                  <a:srgbClr val="FFFFFF"/>
                </a:solidFill>
                <a:latin typeface="Myriad Web Pro"/>
              </a:rPr>
              <a:t>Title of Presenter –Myriad Pro, 18pt</a:t>
            </a:r>
          </a:p>
          <a:p>
            <a:pPr marL="342900" indent="-342900" fontAlgn="auto">
              <a:spcBef>
                <a:spcPct val="20000"/>
              </a:spcBef>
              <a:spcAft>
                <a:spcPts val="0"/>
              </a:spcAft>
              <a:buFont typeface="Arial" pitchFamily="34" charset="0"/>
              <a:buNone/>
              <a:defRPr/>
            </a:pPr>
            <a:endParaRPr lang="en-US" dirty="0" smtClean="0">
              <a:solidFill>
                <a:srgbClr val="FFFFFF"/>
              </a:solidFill>
              <a:latin typeface="Myriad Web Pro"/>
            </a:endParaRPr>
          </a:p>
          <a:p>
            <a:pPr marL="342900" indent="-342900" fontAlgn="auto">
              <a:spcBef>
                <a:spcPct val="20000"/>
              </a:spcBef>
              <a:spcAft>
                <a:spcPts val="0"/>
              </a:spcAft>
              <a:buFont typeface="Arial" pitchFamily="34" charset="0"/>
              <a:buNone/>
              <a:defRPr/>
            </a:pPr>
            <a:r>
              <a:rPr lang="en-US" dirty="0" smtClean="0">
                <a:solidFill>
                  <a:srgbClr val="FFFFFF"/>
                </a:solidFill>
                <a:latin typeface="Myriad Web Pro"/>
              </a:rPr>
              <a:t>Title of Event</a:t>
            </a:r>
          </a:p>
          <a:p>
            <a:pPr marL="342900" indent="-342900" fontAlgn="auto">
              <a:spcBef>
                <a:spcPct val="20000"/>
              </a:spcBef>
              <a:spcAft>
                <a:spcPts val="0"/>
              </a:spcAft>
              <a:buFont typeface="Arial" pitchFamily="34" charset="0"/>
              <a:buNone/>
              <a:defRPr/>
            </a:pPr>
            <a:r>
              <a:rPr lang="en-US" dirty="0" smtClean="0">
                <a:solidFill>
                  <a:srgbClr val="FFFFFF"/>
                </a:solidFill>
                <a:latin typeface="Myriad Web Pro"/>
              </a:rPr>
              <a:t>Date of Event</a:t>
            </a:r>
            <a:endParaRPr lang="en-US" dirty="0">
              <a:solidFill>
                <a:srgbClr val="FFFFFF"/>
              </a:solidFill>
              <a:latin typeface="Myriad Web Pro"/>
            </a:endParaRPr>
          </a:p>
        </p:txBody>
      </p:sp>
    </p:spTree>
    <p:extLst>
      <p:ext uri="{BB962C8B-B14F-4D97-AF65-F5344CB8AC3E}">
        <p14:creationId xmlns:p14="http://schemas.microsoft.com/office/powerpoint/2010/main" val="113316807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Data Slide (for content heavy tables and chart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bg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bg1"/>
              </a:buClr>
              <a:buSzPct val="70000"/>
              <a:buFont typeface="Wingdings" pitchFamily="2" charset="2"/>
              <a:buChar char="q"/>
              <a:defRPr sz="2400" b="1" baseline="0">
                <a:solidFill>
                  <a:schemeClr val="bg2"/>
                </a:solidFill>
              </a:defRPr>
            </a:lvl1pPr>
            <a:lvl2pPr>
              <a:buClr>
                <a:schemeClr val="bg1"/>
              </a:buClr>
              <a:buSzPct val="100000"/>
              <a:buFont typeface="Wingdings" pitchFamily="2" charset="2"/>
              <a:buChar char="§"/>
              <a:defRPr sz="2000">
                <a:solidFill>
                  <a:schemeClr val="bg2"/>
                </a:solidFill>
              </a:defRPr>
            </a:lvl2pPr>
            <a:lvl3pPr>
              <a:buClr>
                <a:schemeClr val="bg1"/>
              </a:buClr>
              <a:buSzPct val="100000"/>
              <a:buFont typeface="Arial" pitchFamily="34" charset="0"/>
              <a:buChar char="•"/>
              <a:defRPr sz="1800">
                <a:solidFill>
                  <a:schemeClr val="bg2"/>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extLst>
      <p:ext uri="{BB962C8B-B14F-4D97-AF65-F5344CB8AC3E}">
        <p14:creationId xmlns:p14="http://schemas.microsoft.com/office/powerpoint/2010/main" val="1874175109"/>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Divider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a:prstGeom prst="rect">
            <a:avLst/>
          </a:prstGeom>
        </p:spPr>
        <p:txBody>
          <a:bodyPr anchor="t"/>
          <a:lstStyle>
            <a:lvl1pPr algn="l">
              <a:lnSpc>
                <a:spcPts val="3800"/>
              </a:lnSpc>
              <a:defRPr sz="3600" b="1" cap="all" baseline="0">
                <a:solidFill>
                  <a:schemeClr val="bg1"/>
                </a:solidFill>
                <a:effectLst/>
              </a:defRPr>
            </a:lvl1pPr>
          </a:lstStyle>
          <a:p>
            <a:r>
              <a:rPr lang="en-US" dirty="0" smtClean="0"/>
              <a:t>Section Header</a:t>
            </a:r>
            <a:br>
              <a:rPr lang="en-US" dirty="0" smtClean="0"/>
            </a:br>
            <a:r>
              <a:rPr lang="en-US" dirty="0" smtClean="0"/>
              <a:t>Myriad Pro, bold, shadow, 36pt </a:t>
            </a:r>
            <a:endParaRPr lang="en-US" dirty="0"/>
          </a:p>
        </p:txBody>
      </p:sp>
      <p:sp>
        <p:nvSpPr>
          <p:cNvPr id="3" name="Text Placeholder 2"/>
          <p:cNvSpPr>
            <a:spLocks noGrp="1"/>
          </p:cNvSpPr>
          <p:nvPr>
            <p:ph type="body" idx="1" hasCustomPrompt="1"/>
          </p:nvPr>
        </p:nvSpPr>
        <p:spPr>
          <a:xfrm>
            <a:off x="722313" y="2906713"/>
            <a:ext cx="7772400" cy="1500187"/>
          </a:xfrm>
          <a:prstGeom prst="rect">
            <a:avLst/>
          </a:prstGeom>
        </p:spPr>
        <p:txBody>
          <a:bodyPr anchor="b"/>
          <a:lstStyle>
            <a:lvl1pPr marL="0" indent="0">
              <a:lnSpc>
                <a:spcPts val="2200"/>
              </a:lnSpc>
              <a:buNone/>
              <a:defRPr sz="2000" baseline="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 – Myriad Pro, 20pt</a:t>
            </a:r>
          </a:p>
        </p:txBody>
      </p:sp>
    </p:spTree>
    <p:extLst>
      <p:ext uri="{BB962C8B-B14F-4D97-AF65-F5344CB8AC3E}">
        <p14:creationId xmlns:p14="http://schemas.microsoft.com/office/powerpoint/2010/main" val="1812044709"/>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3050"/>
            <a:ext cx="3008313" cy="1162050"/>
          </a:xfrm>
          <a:prstGeom prst="rect">
            <a:avLst/>
          </a:prstGeom>
        </p:spPr>
        <p:txBody>
          <a:bodyPr anchor="b"/>
          <a:lstStyle>
            <a:lvl1pPr algn="l">
              <a:defRPr sz="2000" b="1" baseline="0">
                <a:solidFill>
                  <a:schemeClr val="bg1"/>
                </a:solidFill>
                <a:effectLst/>
              </a:defRPr>
            </a:lvl1pPr>
          </a:lstStyle>
          <a:p>
            <a:r>
              <a:rPr lang="en-US" dirty="0" smtClean="0"/>
              <a:t>Header – Myriad Pro, bold, shadow, 20pt</a:t>
            </a:r>
            <a:endParaRPr lang="en-US" dirty="0"/>
          </a:p>
        </p:txBody>
      </p:sp>
      <p:sp>
        <p:nvSpPr>
          <p:cNvPr id="3" name="Content Placeholder 2"/>
          <p:cNvSpPr>
            <a:spLocks noGrp="1"/>
          </p:cNvSpPr>
          <p:nvPr>
            <p:ph idx="1" hasCustomPrompt="1"/>
          </p:nvPr>
        </p:nvSpPr>
        <p:spPr>
          <a:xfrm>
            <a:off x="3575050" y="273051"/>
            <a:ext cx="5111750" cy="5518150"/>
          </a:xfrm>
          <a:prstGeom prst="rect">
            <a:avLst/>
          </a:prstGeom>
        </p:spPr>
        <p:txBody>
          <a:bodyPr anchor="ctr" anchorCtr="0"/>
          <a:lstStyle>
            <a:lvl1pPr>
              <a:buClr>
                <a:schemeClr val="bg1"/>
              </a:buClr>
              <a:buSzPct val="70000"/>
              <a:buFont typeface="Wingdings" pitchFamily="2" charset="2"/>
              <a:buChar char="q"/>
              <a:defRPr sz="2400" b="1">
                <a:solidFill>
                  <a:schemeClr val="bg2"/>
                </a:solidFill>
              </a:defRPr>
            </a:lvl1pPr>
            <a:lvl2pPr>
              <a:buClr>
                <a:schemeClr val="bg1"/>
              </a:buClr>
              <a:buSzPct val="100000"/>
              <a:buFont typeface="Wingdings" pitchFamily="2" charset="2"/>
              <a:buChar char="§"/>
              <a:defRPr sz="2000">
                <a:solidFill>
                  <a:schemeClr val="bg2"/>
                </a:solidFill>
              </a:defRPr>
            </a:lvl2pPr>
            <a:lvl3pPr>
              <a:buClr>
                <a:schemeClr val="bg1"/>
              </a:buClr>
              <a:buSzPct val="100000"/>
              <a:buFont typeface="Arial" pitchFamily="34" charset="0"/>
              <a:buChar char="•"/>
              <a:defRPr sz="1800">
                <a:solidFill>
                  <a:schemeClr val="bg2"/>
                </a:solidFill>
              </a:defRPr>
            </a:lvl3pPr>
            <a:lvl4pPr>
              <a:buClr>
                <a:schemeClr val="bg1"/>
              </a:buClr>
              <a:buSzPct val="70000"/>
              <a:buFont typeface="Courier New" pitchFamily="49" charset="0"/>
              <a:buChar char="o"/>
              <a:defRPr sz="1800">
                <a:solidFill>
                  <a:schemeClr val="bg2"/>
                </a:solidFill>
              </a:defRPr>
            </a:lvl4pPr>
            <a:lvl5pPr>
              <a:buClr>
                <a:schemeClr val="bg1"/>
              </a:buClr>
              <a:buSzPct val="70000"/>
              <a:buFont typeface="Arial" pitchFamily="34" charset="0"/>
              <a:buChar char="•"/>
              <a:defRPr sz="1800">
                <a:solidFill>
                  <a:schemeClr val="bg2"/>
                </a:solidFill>
              </a:defRPr>
            </a:lvl5pPr>
            <a:lvl6pPr>
              <a:defRPr sz="2000"/>
            </a:lvl6pPr>
            <a:lvl7pPr>
              <a:defRPr sz="2000"/>
            </a:lvl7pPr>
            <a:lvl8pPr>
              <a:defRPr sz="2000"/>
            </a:lvl8pPr>
            <a:lvl9pPr>
              <a:defRPr sz="2000"/>
            </a:lvl9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4" name="Text Placeholder 3"/>
          <p:cNvSpPr>
            <a:spLocks noGrp="1"/>
          </p:cNvSpPr>
          <p:nvPr>
            <p:ph type="body" sz="half" idx="2" hasCustomPrompt="1"/>
          </p:nvPr>
        </p:nvSpPr>
        <p:spPr>
          <a:xfrm>
            <a:off x="457200" y="1435101"/>
            <a:ext cx="3008313" cy="4356099"/>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Paragraph of type</a:t>
            </a:r>
          </a:p>
          <a:p>
            <a:pPr lvl="0"/>
            <a:r>
              <a:rPr lang="en-US" dirty="0" smtClean="0"/>
              <a:t>Myriad Pro, 14pt</a:t>
            </a:r>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
        <p:nvSpPr>
          <p:cNvPr id="6" name="Text Placeholder 5"/>
          <p:cNvSpPr>
            <a:spLocks noGrp="1"/>
          </p:cNvSpPr>
          <p:nvPr>
            <p:ph type="body" sz="quarter" idx="11" hasCustomPrompt="1"/>
          </p:nvPr>
        </p:nvSpPr>
        <p:spPr>
          <a:xfrm>
            <a:off x="457200" y="5791200"/>
            <a:ext cx="8229600" cy="609600"/>
          </a:xfrm>
          <a:prstGeom prst="rect">
            <a:avLst/>
          </a:prstGeom>
        </p:spPr>
        <p:txBody>
          <a:bodyPr anchor="b"/>
          <a:lstStyle>
            <a:lvl1pPr>
              <a:buNone/>
              <a:defRPr sz="1100">
                <a:solidFill>
                  <a:schemeClr val="tx1"/>
                </a:solidFill>
              </a:defRPr>
            </a:lvl1pPr>
          </a:lstStyle>
          <a:p>
            <a:r>
              <a:rPr lang="en-US" dirty="0" smtClean="0"/>
              <a:t>* Citations, references, and credits – Myriad Pro, 11pt</a:t>
            </a:r>
            <a:endParaRPr lang="en-US" dirty="0"/>
          </a:p>
        </p:txBody>
      </p:sp>
    </p:spTree>
    <p:extLst>
      <p:ext uri="{BB962C8B-B14F-4D97-AF65-F5344CB8AC3E}">
        <p14:creationId xmlns:p14="http://schemas.microsoft.com/office/powerpoint/2010/main" val="214745282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4800600"/>
            <a:ext cx="5486400" cy="566738"/>
          </a:xfrm>
          <a:prstGeom prst="rect">
            <a:avLst/>
          </a:prstGeom>
        </p:spPr>
        <p:txBody>
          <a:bodyPr anchor="b"/>
          <a:lstStyle>
            <a:lvl1pPr algn="l">
              <a:defRPr sz="2000" b="1" baseline="0">
                <a:solidFill>
                  <a:schemeClr val="bg1"/>
                </a:solidFill>
                <a:effectLst/>
              </a:defRPr>
            </a:lvl1pPr>
          </a:lstStyle>
          <a:p>
            <a:r>
              <a:rPr lang="en-US" dirty="0" smtClean="0"/>
              <a:t>Photo Title – Myriad Pro, Bold, Shadow, 20pt</a:t>
            </a:r>
            <a:endParaRPr lang="en-US" dirty="0"/>
          </a:p>
        </p:txBody>
      </p:sp>
      <p:sp>
        <p:nvSpPr>
          <p:cNvPr id="3" name="Picture Placeholder 2"/>
          <p:cNvSpPr>
            <a:spLocks noGrp="1"/>
          </p:cNvSpPr>
          <p:nvPr>
            <p:ph type="pic" idx="1"/>
          </p:nvPr>
        </p:nvSpPr>
        <p:spPr>
          <a:xfrm>
            <a:off x="1792288" y="612775"/>
            <a:ext cx="5486400" cy="4114800"/>
          </a:xfrm>
          <a:prstGeom prst="rect">
            <a:avLst/>
          </a:prstGeom>
          <a:ln w="25400">
            <a:solidFill>
              <a:schemeClr val="bg2"/>
            </a:solidFill>
          </a:ln>
          <a:effectLst>
            <a:outerShdw blurRad="44450" dist="27940" dir="5400000" algn="ctr">
              <a:srgbClr val="000000">
                <a:alpha val="32000"/>
              </a:srgbClr>
            </a:outerShdw>
          </a:effectLst>
        </p:spPr>
        <p:txBody>
          <a:bodyPr/>
          <a:lstStyle>
            <a:lvl1pPr marL="0" indent="0">
              <a:buNone/>
              <a:defRPr sz="3200">
                <a:solidFill>
                  <a:schemeClr val="bg1"/>
                </a:solidFill>
                <a:effectLs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hasCustomPrompt="1"/>
          </p:nvPr>
        </p:nvSpPr>
        <p:spPr>
          <a:xfrm>
            <a:off x="1792288" y="5367338"/>
            <a:ext cx="5486400" cy="804862"/>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Caption or credits for photo – Myriad Pro, 14pt</a:t>
            </a:r>
          </a:p>
        </p:txBody>
      </p:sp>
    </p:spTree>
    <p:extLst>
      <p:ext uri="{BB962C8B-B14F-4D97-AF65-F5344CB8AC3E}">
        <p14:creationId xmlns:p14="http://schemas.microsoft.com/office/powerpoint/2010/main" val="1688221214"/>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1371600" y="1981200"/>
            <a:ext cx="6400800" cy="2057400"/>
          </a:xfrm>
          <a:prstGeom prst="rect">
            <a:avLst/>
          </a:prstGeom>
        </p:spPr>
        <p:txBody>
          <a:bodyPr/>
          <a:lstStyle>
            <a:lvl1pPr marL="0" indent="0" algn="ctr">
              <a:buNone/>
              <a:defRPr sz="28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Closing– Myriad Pro, Bold, 28pt</a:t>
            </a:r>
          </a:p>
        </p:txBody>
      </p:sp>
      <p:sp>
        <p:nvSpPr>
          <p:cNvPr id="6" name="Rectangle 5"/>
          <p:cNvSpPr/>
          <p:nvPr userDrawn="1"/>
        </p:nvSpPr>
        <p:spPr>
          <a:xfrm>
            <a:off x="1371600" y="4343400"/>
            <a:ext cx="6400800" cy="292388"/>
          </a:xfrm>
          <a:prstGeom prst="rect">
            <a:avLst/>
          </a:prstGeom>
        </p:spPr>
        <p:txBody>
          <a:bodyPr wrap="square">
            <a:spAutoFit/>
          </a:bodyPr>
          <a:lstStyle/>
          <a:p>
            <a:pPr fontAlgn="auto">
              <a:spcBef>
                <a:spcPts val="0"/>
              </a:spcBef>
              <a:spcAft>
                <a:spcPts val="0"/>
              </a:spcAft>
            </a:pPr>
            <a:r>
              <a:rPr lang="en-US" sz="1300" b="1" dirty="0" smtClean="0">
                <a:solidFill>
                  <a:srgbClr val="FFFFFF"/>
                </a:solidFill>
                <a:latin typeface="Myriad Web Pro"/>
              </a:rPr>
              <a:t>For more information please contact Centers for Disease Control and Prevention</a:t>
            </a:r>
          </a:p>
        </p:txBody>
      </p:sp>
      <p:sp>
        <p:nvSpPr>
          <p:cNvPr id="7" name="Rectangle 6"/>
          <p:cNvSpPr/>
          <p:nvPr userDrawn="1"/>
        </p:nvSpPr>
        <p:spPr>
          <a:xfrm>
            <a:off x="1371600" y="4706034"/>
            <a:ext cx="5943600" cy="646331"/>
          </a:xfrm>
          <a:prstGeom prst="rect">
            <a:avLst/>
          </a:prstGeom>
        </p:spPr>
        <p:txBody>
          <a:bodyPr wrap="square">
            <a:spAutoFit/>
          </a:bodyPr>
          <a:lstStyle/>
          <a:p>
            <a:pPr fontAlgn="auto">
              <a:spcBef>
                <a:spcPts val="0"/>
              </a:spcBef>
              <a:spcAft>
                <a:spcPts val="0"/>
              </a:spcAft>
            </a:pPr>
            <a:r>
              <a:rPr lang="en-US" sz="1200" dirty="0" smtClean="0">
                <a:solidFill>
                  <a:srgbClr val="FFFFFF"/>
                </a:solidFill>
                <a:latin typeface="Myriad Web Pro"/>
              </a:rPr>
              <a:t>1600 Clifton Road NE, Atlanta, GA 30333</a:t>
            </a:r>
          </a:p>
          <a:p>
            <a:pPr fontAlgn="auto">
              <a:spcBef>
                <a:spcPts val="0"/>
              </a:spcBef>
              <a:spcAft>
                <a:spcPts val="0"/>
              </a:spcAft>
            </a:pPr>
            <a:r>
              <a:rPr lang="en-US" sz="1200" dirty="0" smtClean="0">
                <a:solidFill>
                  <a:srgbClr val="FFFFFF"/>
                </a:solidFill>
                <a:latin typeface="Myriad Web Pro"/>
              </a:rPr>
              <a:t>Telephone, 1-800-CDC-INFO (232-4636)/TTY: 1-888-232-6348</a:t>
            </a:r>
          </a:p>
          <a:p>
            <a:pPr fontAlgn="auto">
              <a:spcBef>
                <a:spcPts val="0"/>
              </a:spcBef>
              <a:spcAft>
                <a:spcPts val="0"/>
              </a:spcAft>
            </a:pPr>
            <a:r>
              <a:rPr lang="en-US" sz="1200" dirty="0" smtClean="0">
                <a:solidFill>
                  <a:srgbClr val="FFFFFF"/>
                </a:solidFill>
                <a:latin typeface="Myriad Web Pro"/>
              </a:rPr>
              <a:t>E-mail: cdcinfo@cdc.gov 	Web: www.cdc.gov</a:t>
            </a:r>
          </a:p>
        </p:txBody>
      </p:sp>
      <p:sp>
        <p:nvSpPr>
          <p:cNvPr id="8" name="Rectangle 7"/>
          <p:cNvSpPr/>
          <p:nvPr userDrawn="1"/>
        </p:nvSpPr>
        <p:spPr>
          <a:xfrm>
            <a:off x="1371600" y="5421868"/>
            <a:ext cx="5943600" cy="369332"/>
          </a:xfrm>
          <a:prstGeom prst="rect">
            <a:avLst/>
          </a:prstGeom>
        </p:spPr>
        <p:txBody>
          <a:bodyPr wrap="square">
            <a:spAutoFit/>
          </a:bodyPr>
          <a:lstStyle/>
          <a:p>
            <a:pPr fontAlgn="auto">
              <a:spcBef>
                <a:spcPts val="0"/>
              </a:spcBef>
              <a:spcAft>
                <a:spcPts val="0"/>
              </a:spcAft>
            </a:pPr>
            <a:r>
              <a:rPr lang="en-US" sz="900" dirty="0" smtClean="0">
                <a:solidFill>
                  <a:srgbClr val="FFFFFF"/>
                </a:solidFill>
                <a:latin typeface="Myriad Web Pro"/>
              </a:rPr>
              <a:t>The findings and conclusions in this report are those of the authors and do not necessarily represent the official position of the Centers for Disease Control and Prevention.</a:t>
            </a:r>
          </a:p>
        </p:txBody>
      </p:sp>
    </p:spTree>
    <p:extLst>
      <p:ext uri="{BB962C8B-B14F-4D97-AF65-F5344CB8AC3E}">
        <p14:creationId xmlns:p14="http://schemas.microsoft.com/office/powerpoint/2010/main" val="8127494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34971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5069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6725" y="1219200"/>
            <a:ext cx="3233738"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52863" y="1219200"/>
            <a:ext cx="3233737"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2590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05189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96891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2438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1930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6812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eg"/><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6551" name="Rectangle 7"/>
          <p:cNvSpPr>
            <a:spLocks noGrp="1" noChangeArrowheads="1"/>
          </p:cNvSpPr>
          <p:nvPr>
            <p:ph type="title"/>
          </p:nvPr>
        </p:nvSpPr>
        <p:spPr bwMode="auto">
          <a:xfrm>
            <a:off x="371475" y="304800"/>
            <a:ext cx="8391525"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Master title style</a:t>
            </a:r>
          </a:p>
        </p:txBody>
      </p:sp>
      <p:sp>
        <p:nvSpPr>
          <p:cNvPr id="236552" name="Rectangle 8"/>
          <p:cNvSpPr>
            <a:spLocks noGrp="1" noChangeArrowheads="1"/>
          </p:cNvSpPr>
          <p:nvPr>
            <p:ph type="body" idx="1"/>
          </p:nvPr>
        </p:nvSpPr>
        <p:spPr bwMode="auto">
          <a:xfrm>
            <a:off x="466725" y="1219200"/>
            <a:ext cx="6619875" cy="525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236553" name="Picture 9" descr="PHF 2-color logo without name - coated, transparent"/>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239000" y="5738813"/>
            <a:ext cx="1524000" cy="738187"/>
          </a:xfrm>
          <a:prstGeom prst="rect">
            <a:avLst/>
          </a:prstGeom>
          <a:noFill/>
          <a:extLst>
            <a:ext uri="{909E8E84-426E-40DD-AFC4-6F175D3DCCD1}">
              <a14:hiddenFill xmlns:a14="http://schemas.microsoft.com/office/drawing/2010/main">
                <a:solidFill>
                  <a:srgbClr val="FFFFFF"/>
                </a:solidFill>
              </a14:hiddenFill>
            </a:ext>
          </a:extLst>
        </p:spPr>
      </p:pic>
      <p:pic>
        <p:nvPicPr>
          <p:cNvPr id="236554" name="Picture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629400"/>
            <a:ext cx="9144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6555" name="Picture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6556" name="Picture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915400" y="0"/>
            <a:ext cx="2286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6557" name="Picture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2286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fontAlgn="base">
        <a:spcBef>
          <a:spcPct val="0"/>
        </a:spcBef>
        <a:spcAft>
          <a:spcPct val="0"/>
        </a:spcAft>
        <a:defRPr sz="2800">
          <a:solidFill>
            <a:srgbClr val="365E82"/>
          </a:solidFill>
          <a:latin typeface="+mj-lt"/>
          <a:ea typeface="+mj-ea"/>
          <a:cs typeface="+mj-cs"/>
        </a:defRPr>
      </a:lvl1pPr>
      <a:lvl2pPr algn="l" rtl="0" fontAlgn="base">
        <a:spcBef>
          <a:spcPct val="0"/>
        </a:spcBef>
        <a:spcAft>
          <a:spcPct val="0"/>
        </a:spcAft>
        <a:defRPr sz="2800">
          <a:solidFill>
            <a:srgbClr val="365E82"/>
          </a:solidFill>
          <a:latin typeface="Arial Black" pitchFamily="34" charset="0"/>
        </a:defRPr>
      </a:lvl2pPr>
      <a:lvl3pPr algn="l" rtl="0" fontAlgn="base">
        <a:spcBef>
          <a:spcPct val="0"/>
        </a:spcBef>
        <a:spcAft>
          <a:spcPct val="0"/>
        </a:spcAft>
        <a:defRPr sz="2800">
          <a:solidFill>
            <a:srgbClr val="365E82"/>
          </a:solidFill>
          <a:latin typeface="Arial Black" pitchFamily="34" charset="0"/>
        </a:defRPr>
      </a:lvl3pPr>
      <a:lvl4pPr algn="l" rtl="0" fontAlgn="base">
        <a:spcBef>
          <a:spcPct val="0"/>
        </a:spcBef>
        <a:spcAft>
          <a:spcPct val="0"/>
        </a:spcAft>
        <a:defRPr sz="2800">
          <a:solidFill>
            <a:srgbClr val="365E82"/>
          </a:solidFill>
          <a:latin typeface="Arial Black" pitchFamily="34" charset="0"/>
        </a:defRPr>
      </a:lvl4pPr>
      <a:lvl5pPr algn="l" rtl="0" fontAlgn="base">
        <a:spcBef>
          <a:spcPct val="0"/>
        </a:spcBef>
        <a:spcAft>
          <a:spcPct val="0"/>
        </a:spcAft>
        <a:defRPr sz="2800">
          <a:solidFill>
            <a:srgbClr val="365E82"/>
          </a:solidFill>
          <a:latin typeface="Arial Black" pitchFamily="34" charset="0"/>
        </a:defRPr>
      </a:lvl5pPr>
      <a:lvl6pPr marL="457200" algn="l" rtl="0" fontAlgn="base">
        <a:spcBef>
          <a:spcPct val="0"/>
        </a:spcBef>
        <a:spcAft>
          <a:spcPct val="0"/>
        </a:spcAft>
        <a:defRPr sz="2800">
          <a:solidFill>
            <a:srgbClr val="365E82"/>
          </a:solidFill>
          <a:latin typeface="Arial Black" pitchFamily="34" charset="0"/>
        </a:defRPr>
      </a:lvl6pPr>
      <a:lvl7pPr marL="914400" algn="l" rtl="0" fontAlgn="base">
        <a:spcBef>
          <a:spcPct val="0"/>
        </a:spcBef>
        <a:spcAft>
          <a:spcPct val="0"/>
        </a:spcAft>
        <a:defRPr sz="2800">
          <a:solidFill>
            <a:srgbClr val="365E82"/>
          </a:solidFill>
          <a:latin typeface="Arial Black" pitchFamily="34" charset="0"/>
        </a:defRPr>
      </a:lvl7pPr>
      <a:lvl8pPr marL="1371600" algn="l" rtl="0" fontAlgn="base">
        <a:spcBef>
          <a:spcPct val="0"/>
        </a:spcBef>
        <a:spcAft>
          <a:spcPct val="0"/>
        </a:spcAft>
        <a:defRPr sz="2800">
          <a:solidFill>
            <a:srgbClr val="365E82"/>
          </a:solidFill>
          <a:latin typeface="Arial Black" pitchFamily="34" charset="0"/>
        </a:defRPr>
      </a:lvl8pPr>
      <a:lvl9pPr marL="1828800" algn="l" rtl="0" fontAlgn="base">
        <a:spcBef>
          <a:spcPct val="0"/>
        </a:spcBef>
        <a:spcAft>
          <a:spcPct val="0"/>
        </a:spcAft>
        <a:defRPr sz="2800">
          <a:solidFill>
            <a:srgbClr val="365E82"/>
          </a:solidFill>
          <a:latin typeface="Arial Black" pitchFamily="34" charset="0"/>
        </a:defRPr>
      </a:lvl9pPr>
    </p:titleStyle>
    <p:bodyStyle>
      <a:lvl1pPr marL="333375" indent="-333375" algn="l" defTabSz="449263" rtl="0" fontAlgn="base">
        <a:spcBef>
          <a:spcPts val="725"/>
        </a:spcBef>
        <a:spcAft>
          <a:spcPct val="0"/>
        </a:spcAft>
        <a:buClr>
          <a:schemeClr val="bg1"/>
        </a:buClr>
        <a:buSzPct val="100000"/>
        <a:buFont typeface="Times New Roman" pitchFamily="18" charset="0"/>
        <a:buBlip>
          <a:blip r:embed="rId16"/>
        </a:buBlip>
        <a:defRPr sz="2400">
          <a:solidFill>
            <a:srgbClr val="365E82"/>
          </a:solidFill>
          <a:latin typeface="+mn-lt"/>
          <a:ea typeface="+mn-ea"/>
          <a:cs typeface="+mn-cs"/>
        </a:defRPr>
      </a:lvl1pPr>
      <a:lvl2pPr marL="733425" indent="-276225" algn="l" defTabSz="449263" rtl="0" fontAlgn="base">
        <a:spcBef>
          <a:spcPts val="625"/>
        </a:spcBef>
        <a:spcAft>
          <a:spcPct val="0"/>
        </a:spcAft>
        <a:buClr>
          <a:srgbClr val="FFCC00"/>
        </a:buClr>
        <a:buSzPct val="100000"/>
        <a:buFont typeface="Times New Roman" pitchFamily="18" charset="0"/>
        <a:buBlip>
          <a:blip r:embed="rId17"/>
        </a:buBlip>
        <a:defRPr sz="2000">
          <a:solidFill>
            <a:srgbClr val="365E82"/>
          </a:solidFill>
          <a:latin typeface="+mn-lt"/>
        </a:defRPr>
      </a:lvl2pPr>
      <a:lvl3pPr marL="1143000" indent="-228600" algn="l" defTabSz="449263" rtl="0" fontAlgn="base">
        <a:spcBef>
          <a:spcPts val="525"/>
        </a:spcBef>
        <a:spcAft>
          <a:spcPct val="0"/>
        </a:spcAft>
        <a:buClr>
          <a:srgbClr val="000000"/>
        </a:buClr>
        <a:buSzPct val="100000"/>
        <a:buFont typeface="Times New Roman" pitchFamily="18" charset="0"/>
        <a:buBlip>
          <a:blip r:embed="rId16"/>
        </a:buBlip>
        <a:defRPr>
          <a:solidFill>
            <a:srgbClr val="365E82"/>
          </a:solidFill>
          <a:latin typeface="+mn-lt"/>
        </a:defRPr>
      </a:lvl3pPr>
      <a:lvl4pPr marL="1600200" indent="-228600" algn="l" defTabSz="449263" rtl="0" fontAlgn="base">
        <a:spcBef>
          <a:spcPts val="425"/>
        </a:spcBef>
        <a:spcAft>
          <a:spcPct val="0"/>
        </a:spcAft>
        <a:buClr>
          <a:srgbClr val="000000"/>
        </a:buClr>
        <a:buSzPct val="100000"/>
        <a:buFont typeface="Times New Roman" pitchFamily="18" charset="0"/>
        <a:buBlip>
          <a:blip r:embed="rId17"/>
        </a:buBlip>
        <a:defRPr sz="1600">
          <a:solidFill>
            <a:srgbClr val="365E82"/>
          </a:solidFill>
          <a:latin typeface="+mn-lt"/>
        </a:defRPr>
      </a:lvl4pPr>
      <a:lvl5pPr marL="2057400" indent="-228600" algn="l" defTabSz="449263" rtl="0" fontAlgn="base">
        <a:spcBef>
          <a:spcPts val="425"/>
        </a:spcBef>
        <a:spcAft>
          <a:spcPct val="0"/>
        </a:spcAft>
        <a:buClr>
          <a:srgbClr val="000000"/>
        </a:buClr>
        <a:buSzPct val="100000"/>
        <a:buFont typeface="Times New Roman" pitchFamily="18" charset="0"/>
        <a:buBlip>
          <a:blip r:embed="rId16"/>
        </a:buBlip>
        <a:defRPr sz="1400">
          <a:solidFill>
            <a:srgbClr val="365E82"/>
          </a:solidFill>
          <a:latin typeface="+mn-lt"/>
        </a:defRPr>
      </a:lvl5pPr>
      <a:lvl6pPr marL="2514600" indent="-228600" algn="l" defTabSz="449263" rtl="0" fontAlgn="base">
        <a:spcBef>
          <a:spcPts val="425"/>
        </a:spcBef>
        <a:spcAft>
          <a:spcPct val="0"/>
        </a:spcAft>
        <a:buClr>
          <a:srgbClr val="000000"/>
        </a:buClr>
        <a:buSzPct val="100000"/>
        <a:buFont typeface="Times New Roman" pitchFamily="18" charset="0"/>
        <a:buBlip>
          <a:blip r:embed="rId16"/>
        </a:buBlip>
        <a:defRPr sz="1400">
          <a:solidFill>
            <a:srgbClr val="365E82"/>
          </a:solidFill>
          <a:latin typeface="+mn-lt"/>
        </a:defRPr>
      </a:lvl6pPr>
      <a:lvl7pPr marL="2971800" indent="-228600" algn="l" defTabSz="449263" rtl="0" fontAlgn="base">
        <a:spcBef>
          <a:spcPts val="425"/>
        </a:spcBef>
        <a:spcAft>
          <a:spcPct val="0"/>
        </a:spcAft>
        <a:buClr>
          <a:srgbClr val="000000"/>
        </a:buClr>
        <a:buSzPct val="100000"/>
        <a:buFont typeface="Times New Roman" pitchFamily="18" charset="0"/>
        <a:buBlip>
          <a:blip r:embed="rId16"/>
        </a:buBlip>
        <a:defRPr sz="1400">
          <a:solidFill>
            <a:srgbClr val="365E82"/>
          </a:solidFill>
          <a:latin typeface="+mn-lt"/>
        </a:defRPr>
      </a:lvl7pPr>
      <a:lvl8pPr marL="3429000" indent="-228600" algn="l" defTabSz="449263" rtl="0" fontAlgn="base">
        <a:spcBef>
          <a:spcPts val="425"/>
        </a:spcBef>
        <a:spcAft>
          <a:spcPct val="0"/>
        </a:spcAft>
        <a:buClr>
          <a:srgbClr val="000000"/>
        </a:buClr>
        <a:buSzPct val="100000"/>
        <a:buFont typeface="Times New Roman" pitchFamily="18" charset="0"/>
        <a:buBlip>
          <a:blip r:embed="rId16"/>
        </a:buBlip>
        <a:defRPr sz="1400">
          <a:solidFill>
            <a:srgbClr val="365E82"/>
          </a:solidFill>
          <a:latin typeface="+mn-lt"/>
        </a:defRPr>
      </a:lvl8pPr>
      <a:lvl9pPr marL="3886200" indent="-228600" algn="l" defTabSz="449263" rtl="0" fontAlgn="base">
        <a:spcBef>
          <a:spcPts val="425"/>
        </a:spcBef>
        <a:spcAft>
          <a:spcPct val="0"/>
        </a:spcAft>
        <a:buClr>
          <a:srgbClr val="000000"/>
        </a:buClr>
        <a:buSzPct val="100000"/>
        <a:buFont typeface="Times New Roman" pitchFamily="18" charset="0"/>
        <a:buBlip>
          <a:blip r:embed="rId16"/>
        </a:buBlip>
        <a:defRPr sz="1400">
          <a:solidFill>
            <a:srgbClr val="365E8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30491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dhhs.nh.gov/dphs/iphnh/documents/repor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nist.gov/baldrige/publications/upload/Progress.pdf" TargetMode="External"/><Relationship Id="rId2" Type="http://schemas.openxmlformats.org/officeDocument/2006/relationships/hyperlink" Target="http://www.nist.gov/baldrige/publications/upload/ProgressAL.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journals.lww.com/jphmp/toc/2010/0100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352800"/>
            <a:ext cx="6400800" cy="1752600"/>
          </a:xfrm>
        </p:spPr>
        <p:txBody>
          <a:bodyPr>
            <a:normAutofit/>
          </a:bodyPr>
          <a:lstStyle/>
          <a:p>
            <a:r>
              <a:rPr lang="en-US" dirty="0" smtClean="0"/>
              <a:t>Introduction &amp; Application to Public Health</a:t>
            </a:r>
            <a:endParaRPr lang="en-US" dirty="0"/>
          </a:p>
        </p:txBody>
      </p:sp>
      <p:sp>
        <p:nvSpPr>
          <p:cNvPr id="2" name="Title 1"/>
          <p:cNvSpPr>
            <a:spLocks noGrp="1"/>
          </p:cNvSpPr>
          <p:nvPr>
            <p:ph type="ctrTitle"/>
          </p:nvPr>
        </p:nvSpPr>
        <p:spPr>
          <a:xfrm>
            <a:off x="685800" y="1828800"/>
            <a:ext cx="7772400" cy="1470025"/>
          </a:xfrm>
        </p:spPr>
        <p:txBody>
          <a:bodyPr/>
          <a:lstStyle/>
          <a:p>
            <a:r>
              <a:rPr lang="en-US" sz="3600" dirty="0" smtClean="0"/>
              <a:t>The Public Health </a:t>
            </a:r>
            <a:r>
              <a:rPr lang="en-US" sz="3600" dirty="0" smtClean="0"/>
              <a:t>Performance </a:t>
            </a:r>
            <a:r>
              <a:rPr lang="en-US" sz="3600" smtClean="0"/>
              <a:t>Management </a:t>
            </a:r>
            <a:r>
              <a:rPr lang="en-US" sz="3600" smtClean="0"/>
              <a:t>System Framework</a:t>
            </a:r>
            <a:endParaRPr lang="en-US" sz="3600" dirty="0"/>
          </a:p>
        </p:txBody>
      </p:sp>
      <p:pic>
        <p:nvPicPr>
          <p:cNvPr id="4" name="Picture 9" descr="PHF 2-color logo without name - coated, transpar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2400" y="5328218"/>
            <a:ext cx="1524000" cy="738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6085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228600" y="152400"/>
            <a:ext cx="8229600" cy="1143000"/>
          </a:xfrm>
        </p:spPr>
        <p:txBody>
          <a:bodyPr/>
          <a:lstStyle/>
          <a:p>
            <a:pPr marL="685800" indent="-685800"/>
            <a:r>
              <a:rPr lang="en-US" b="1" dirty="0"/>
              <a:t> </a:t>
            </a:r>
            <a:r>
              <a:rPr lang="en-US" sz="2800" b="1" dirty="0" smtClean="0"/>
              <a:t>Performance Standards</a:t>
            </a:r>
            <a:endParaRPr lang="en-US" sz="2800" dirty="0"/>
          </a:p>
        </p:txBody>
      </p:sp>
      <p:sp>
        <p:nvSpPr>
          <p:cNvPr id="157699" name="Rectangle 3"/>
          <p:cNvSpPr>
            <a:spLocks noGrp="1" noChangeArrowheads="1"/>
          </p:cNvSpPr>
          <p:nvPr>
            <p:ph type="body" idx="1"/>
          </p:nvPr>
        </p:nvSpPr>
        <p:spPr>
          <a:xfrm>
            <a:off x="510567" y="1143000"/>
            <a:ext cx="7772400" cy="4419600"/>
          </a:xfrm>
        </p:spPr>
        <p:txBody>
          <a:bodyPr/>
          <a:lstStyle/>
          <a:p>
            <a:pPr marL="0" indent="0">
              <a:buNone/>
            </a:pPr>
            <a:endParaRPr lang="en-US" sz="1200" dirty="0">
              <a:latin typeface="Univers 55" pitchFamily="34" charset="0"/>
            </a:endParaRPr>
          </a:p>
          <a:p>
            <a:r>
              <a:rPr lang="en-US" sz="2400" dirty="0" smtClean="0"/>
              <a:t>Identify relevant standards</a:t>
            </a:r>
          </a:p>
          <a:p>
            <a:r>
              <a:rPr lang="en-US" sz="2400" dirty="0" smtClean="0"/>
              <a:t>Select indicators</a:t>
            </a:r>
          </a:p>
          <a:p>
            <a:r>
              <a:rPr lang="en-US" sz="2400" dirty="0" smtClean="0"/>
              <a:t>Set goals and targets </a:t>
            </a:r>
          </a:p>
          <a:p>
            <a:r>
              <a:rPr lang="en-US" sz="2400" dirty="0" smtClean="0"/>
              <a:t>Communicate expectations</a:t>
            </a:r>
          </a:p>
        </p:txBody>
      </p:sp>
      <p:sp>
        <p:nvSpPr>
          <p:cNvPr id="5" name="Rectangle 3"/>
          <p:cNvSpPr txBox="1">
            <a:spLocks noChangeArrowheads="1"/>
          </p:cNvSpPr>
          <p:nvPr/>
        </p:nvSpPr>
        <p:spPr>
          <a:xfrm>
            <a:off x="663307" y="4191000"/>
            <a:ext cx="5661293" cy="2057400"/>
          </a:xfrm>
          <a:prstGeom prst="rect">
            <a:avLst/>
          </a:prstGeom>
          <a:solidFill>
            <a:srgbClr val="B3C0D1"/>
          </a:solidFill>
          <a:ln w="38100">
            <a:solidFill>
              <a:schemeClr val="tx1"/>
            </a:solidFill>
            <a:miter lim="800000"/>
            <a:headEnd/>
            <a:tailEnd/>
          </a:ln>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buFont typeface="Arial" charset="0"/>
              <a:buNone/>
            </a:pPr>
            <a:r>
              <a:rPr lang="en-US" sz="2400" dirty="0" smtClean="0">
                <a:solidFill>
                  <a:srgbClr val="365E82"/>
                </a:solidFill>
              </a:rPr>
              <a:t>Think about:</a:t>
            </a:r>
          </a:p>
          <a:p>
            <a:pPr>
              <a:lnSpc>
                <a:spcPct val="90000"/>
              </a:lnSpc>
            </a:pPr>
            <a:r>
              <a:rPr lang="en-US" sz="2000" dirty="0" smtClean="0">
                <a:solidFill>
                  <a:srgbClr val="365E82"/>
                </a:solidFill>
              </a:rPr>
              <a:t>Do you set or use standards, targets or goals for your organization or program?  </a:t>
            </a:r>
          </a:p>
          <a:p>
            <a:pPr>
              <a:lnSpc>
                <a:spcPct val="90000"/>
              </a:lnSpc>
            </a:pPr>
            <a:r>
              <a:rPr lang="en-US" sz="2000" dirty="0" smtClean="0">
                <a:solidFill>
                  <a:srgbClr val="365E82"/>
                </a:solidFill>
              </a:rPr>
              <a:t>How do you communicate the expectations and strategic direction for your organization or program?</a:t>
            </a:r>
          </a:p>
          <a:p>
            <a:pPr marL="0" indent="0">
              <a:lnSpc>
                <a:spcPct val="90000"/>
              </a:lnSpc>
              <a:buFont typeface="Arial" charset="0"/>
              <a:buNone/>
            </a:pPr>
            <a:endParaRPr lang="en-US" sz="2000" dirty="0">
              <a:solidFill>
                <a:srgbClr val="0F56DC"/>
              </a:solidFill>
              <a:latin typeface="Univers 55" pitchFamily="34" charset="0"/>
            </a:endParaRPr>
          </a:p>
        </p:txBody>
      </p:sp>
      <p:pic>
        <p:nvPicPr>
          <p:cNvPr id="2050" name="Picture 2" descr="C:\Users\MCohen\AppData\Local\Temp\Temp1_PHF_TurningPoint (2).zip\PublicHealthPerformance_Final.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1716" y="914400"/>
            <a:ext cx="4449524" cy="3438269"/>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p:nvPr/>
        </p:nvSpPr>
        <p:spPr>
          <a:xfrm>
            <a:off x="5791200" y="1524000"/>
            <a:ext cx="1435613" cy="1371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C000"/>
              </a:solidFill>
            </a:endParaRPr>
          </a:p>
        </p:txBody>
      </p:sp>
    </p:spTree>
    <p:extLst>
      <p:ext uri="{BB962C8B-B14F-4D97-AF65-F5344CB8AC3E}">
        <p14:creationId xmlns:p14="http://schemas.microsoft.com/office/powerpoint/2010/main" val="15341998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Measurement</a:t>
            </a:r>
            <a:endParaRPr lang="en-US" dirty="0"/>
          </a:p>
        </p:txBody>
      </p:sp>
      <p:sp>
        <p:nvSpPr>
          <p:cNvPr id="3" name="Content Placeholder 2"/>
          <p:cNvSpPr>
            <a:spLocks noGrp="1"/>
          </p:cNvSpPr>
          <p:nvPr>
            <p:ph idx="1"/>
          </p:nvPr>
        </p:nvSpPr>
        <p:spPr>
          <a:xfrm>
            <a:off x="466725" y="1219200"/>
            <a:ext cx="7762875" cy="5257800"/>
          </a:xfrm>
        </p:spPr>
        <p:txBody>
          <a:bodyPr>
            <a:normAutofit/>
          </a:bodyPr>
          <a:lstStyle/>
          <a:p>
            <a:r>
              <a:rPr lang="en-US" dirty="0" smtClean="0"/>
              <a:t>It is important to set criteria and establish scope (programmatic vs. state)</a:t>
            </a:r>
          </a:p>
          <a:p>
            <a:r>
              <a:rPr lang="en-US" dirty="0" smtClean="0"/>
              <a:t>Example in practice: New Hampshire used the following criteria to select final measures:</a:t>
            </a:r>
          </a:p>
          <a:p>
            <a:pPr lvl="1"/>
            <a:r>
              <a:rPr lang="en-US" dirty="0" smtClean="0"/>
              <a:t>Data should be available for several years to show trends.</a:t>
            </a:r>
          </a:p>
          <a:p>
            <a:pPr lvl="1"/>
            <a:r>
              <a:rPr lang="en-US" dirty="0" smtClean="0"/>
              <a:t>Data should be reliable, in that we are confident in the accuracy of the data and that it measures what is intended to measure.</a:t>
            </a:r>
          </a:p>
          <a:p>
            <a:pPr lvl="1"/>
            <a:r>
              <a:rPr lang="en-US" dirty="0" smtClean="0"/>
              <a:t>The measures should reflect new and growing initiatives.</a:t>
            </a:r>
          </a:p>
          <a:p>
            <a:pPr lvl="1"/>
            <a:r>
              <a:rPr lang="en-US" dirty="0" smtClean="0"/>
              <a:t>The measures should be a good indicator of whether or not a program or intervention is working.</a:t>
            </a:r>
          </a:p>
          <a:p>
            <a:pPr marL="411480" lvl="1" indent="0">
              <a:buNone/>
            </a:pPr>
            <a:endParaRPr lang="en-US" sz="1600" dirty="0" smtClean="0"/>
          </a:p>
          <a:p>
            <a:pPr marL="411480" lvl="1" indent="0">
              <a:buNone/>
            </a:pPr>
            <a:r>
              <a:rPr lang="en-US" sz="1600" dirty="0" smtClean="0"/>
              <a:t>Source: Improving the Public’s Health in </a:t>
            </a:r>
            <a:r>
              <a:rPr lang="en-US" sz="1600" dirty="0"/>
              <a:t>New Hampshire, 2005. </a:t>
            </a:r>
            <a:r>
              <a:rPr lang="en-US" sz="1600" dirty="0">
                <a:hlinkClick r:id="rId2"/>
              </a:rPr>
              <a:t>http://</a:t>
            </a:r>
            <a:r>
              <a:rPr lang="en-US" sz="1600" dirty="0" smtClean="0">
                <a:hlinkClick r:id="rId2"/>
              </a:rPr>
              <a:t>www.dhhs.nh.gov/dphs/iphnh/documents/report.pdf</a:t>
            </a:r>
            <a:r>
              <a:rPr lang="en-US" sz="1600" dirty="0" smtClean="0"/>
              <a:t> </a:t>
            </a:r>
          </a:p>
        </p:txBody>
      </p:sp>
    </p:spTree>
    <p:extLst>
      <p:ext uri="{BB962C8B-B14F-4D97-AF65-F5344CB8AC3E}">
        <p14:creationId xmlns:p14="http://schemas.microsoft.com/office/powerpoint/2010/main" val="3338017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body" idx="1"/>
          </p:nvPr>
        </p:nvSpPr>
        <p:spPr>
          <a:xfrm>
            <a:off x="457200" y="1160206"/>
            <a:ext cx="5320229" cy="2438400"/>
          </a:xfrm>
        </p:spPr>
        <p:txBody>
          <a:bodyPr/>
          <a:lstStyle/>
          <a:p>
            <a:pPr>
              <a:spcBef>
                <a:spcPct val="25000"/>
              </a:spcBef>
            </a:pPr>
            <a:r>
              <a:rPr lang="en-US" sz="2400" dirty="0" smtClean="0"/>
              <a:t>Refine indicators and define measures</a:t>
            </a:r>
          </a:p>
          <a:p>
            <a:pPr>
              <a:spcBef>
                <a:spcPct val="25000"/>
              </a:spcBef>
            </a:pPr>
            <a:r>
              <a:rPr lang="en-US" sz="2400" dirty="0" smtClean="0"/>
              <a:t>Develop data systems</a:t>
            </a:r>
          </a:p>
          <a:p>
            <a:pPr>
              <a:spcBef>
                <a:spcPct val="25000"/>
              </a:spcBef>
            </a:pPr>
            <a:r>
              <a:rPr lang="en-US" sz="2400" dirty="0" smtClean="0"/>
              <a:t>Collect data</a:t>
            </a:r>
          </a:p>
          <a:p>
            <a:pPr marL="0" indent="0">
              <a:spcBef>
                <a:spcPct val="25000"/>
              </a:spcBef>
              <a:buNone/>
            </a:pPr>
            <a:endParaRPr lang="en-US" dirty="0">
              <a:solidFill>
                <a:schemeClr val="bg2"/>
              </a:solidFill>
              <a:latin typeface="Univers 55" pitchFamily="34" charset="0"/>
            </a:endParaRPr>
          </a:p>
          <a:p>
            <a:pPr>
              <a:lnSpc>
                <a:spcPct val="80000"/>
              </a:lnSpc>
            </a:pPr>
            <a:endParaRPr lang="en-US" dirty="0"/>
          </a:p>
          <a:p>
            <a:pPr>
              <a:lnSpc>
                <a:spcPct val="80000"/>
              </a:lnSpc>
            </a:pPr>
            <a:endParaRPr lang="en-US" dirty="0"/>
          </a:p>
        </p:txBody>
      </p:sp>
      <p:sp>
        <p:nvSpPr>
          <p:cNvPr id="96263" name="Rectangle 7"/>
          <p:cNvSpPr>
            <a:spLocks noGrp="1" noChangeArrowheads="1"/>
          </p:cNvSpPr>
          <p:nvPr>
            <p:ph type="title"/>
          </p:nvPr>
        </p:nvSpPr>
        <p:spPr>
          <a:xfrm>
            <a:off x="381000" y="152400"/>
            <a:ext cx="8229600" cy="1143000"/>
          </a:xfrm>
          <a:noFill/>
          <a:ln/>
        </p:spPr>
        <p:txBody>
          <a:bodyPr/>
          <a:lstStyle/>
          <a:p>
            <a:pPr marL="685800" indent="-685800"/>
            <a:r>
              <a:rPr lang="en-US" sz="2800" b="1" dirty="0" smtClean="0"/>
              <a:t>Performance </a:t>
            </a:r>
            <a:r>
              <a:rPr lang="en-US" sz="2800" b="1" dirty="0"/>
              <a:t>Measurement</a:t>
            </a:r>
            <a:endParaRPr lang="en-US" sz="2800" dirty="0"/>
          </a:p>
        </p:txBody>
      </p:sp>
      <p:sp>
        <p:nvSpPr>
          <p:cNvPr id="10" name="Rectangle 3"/>
          <p:cNvSpPr txBox="1">
            <a:spLocks noChangeArrowheads="1"/>
          </p:cNvSpPr>
          <p:nvPr/>
        </p:nvSpPr>
        <p:spPr>
          <a:xfrm>
            <a:off x="762000" y="4419600"/>
            <a:ext cx="5257800" cy="1752600"/>
          </a:xfrm>
          <a:prstGeom prst="rect">
            <a:avLst/>
          </a:prstGeom>
          <a:solidFill>
            <a:srgbClr val="B3C0D1"/>
          </a:solidFill>
          <a:ln w="38100">
            <a:solidFill>
              <a:schemeClr val="tx1"/>
            </a:solidFill>
            <a:miter lim="800000"/>
            <a:headEnd/>
            <a:tailEnd/>
          </a:ln>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buFont typeface="Arial" charset="0"/>
              <a:buNone/>
            </a:pPr>
            <a:r>
              <a:rPr lang="en-US" sz="2400" dirty="0" smtClean="0">
                <a:solidFill>
                  <a:srgbClr val="365E82"/>
                </a:solidFill>
              </a:rPr>
              <a:t>Think about:</a:t>
            </a:r>
          </a:p>
          <a:p>
            <a:pPr>
              <a:lnSpc>
                <a:spcPct val="90000"/>
              </a:lnSpc>
            </a:pPr>
            <a:r>
              <a:rPr lang="en-US" sz="2000" dirty="0" smtClean="0">
                <a:solidFill>
                  <a:srgbClr val="365E82"/>
                </a:solidFill>
              </a:rPr>
              <a:t>How do you measure capacity, process or outcomes?</a:t>
            </a:r>
          </a:p>
          <a:p>
            <a:pPr>
              <a:lnSpc>
                <a:spcPct val="90000"/>
              </a:lnSpc>
            </a:pPr>
            <a:r>
              <a:rPr lang="en-US" sz="2000" dirty="0" smtClean="0">
                <a:solidFill>
                  <a:srgbClr val="365E82"/>
                </a:solidFill>
              </a:rPr>
              <a:t>What tools exist to support the efforts?</a:t>
            </a:r>
          </a:p>
          <a:p>
            <a:pPr marL="0" indent="0">
              <a:lnSpc>
                <a:spcPct val="90000"/>
              </a:lnSpc>
              <a:buFont typeface="Arial" charset="0"/>
              <a:buNone/>
            </a:pPr>
            <a:endParaRPr lang="en-US" sz="2000" dirty="0">
              <a:solidFill>
                <a:srgbClr val="0F56DC"/>
              </a:solidFill>
              <a:latin typeface="Univers 55" pitchFamily="34" charset="0"/>
            </a:endParaRPr>
          </a:p>
        </p:txBody>
      </p:sp>
      <p:pic>
        <p:nvPicPr>
          <p:cNvPr id="11" name="Picture 2" descr="C:\Users\MCohen\AppData\Local\Temp\Temp1_PHF_TurningPoint (2).zip\PublicHealthPerformance_Final.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1716" y="1013286"/>
            <a:ext cx="4449524" cy="3438269"/>
          </a:xfrm>
          <a:prstGeom prst="rect">
            <a:avLst/>
          </a:prstGeom>
          <a:noFill/>
          <a:extLst>
            <a:ext uri="{909E8E84-426E-40DD-AFC4-6F175D3DCCD1}">
              <a14:hiddenFill xmlns:a14="http://schemas.microsoft.com/office/drawing/2010/main">
                <a:solidFill>
                  <a:srgbClr val="FFFFFF"/>
                </a:solidFill>
              </a14:hiddenFill>
            </a:ext>
          </a:extLst>
        </p:spPr>
      </p:pic>
      <p:sp>
        <p:nvSpPr>
          <p:cNvPr id="9" name="Oval 8"/>
          <p:cNvSpPr/>
          <p:nvPr/>
        </p:nvSpPr>
        <p:spPr>
          <a:xfrm>
            <a:off x="7010399" y="1668078"/>
            <a:ext cx="1264317" cy="12351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C000"/>
              </a:solidFill>
            </a:endParaRPr>
          </a:p>
        </p:txBody>
      </p:sp>
    </p:spTree>
    <p:extLst>
      <p:ext uri="{BB962C8B-B14F-4D97-AF65-F5344CB8AC3E}">
        <p14:creationId xmlns:p14="http://schemas.microsoft.com/office/powerpoint/2010/main" val="18842583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Progress </a:t>
            </a:r>
            <a:endParaRPr lang="en-US" dirty="0"/>
          </a:p>
        </p:txBody>
      </p:sp>
      <p:sp>
        <p:nvSpPr>
          <p:cNvPr id="3" name="Content Placeholder 2"/>
          <p:cNvSpPr>
            <a:spLocks noGrp="1"/>
          </p:cNvSpPr>
          <p:nvPr>
            <p:ph idx="1"/>
          </p:nvPr>
        </p:nvSpPr>
        <p:spPr>
          <a:xfrm>
            <a:off x="466725" y="1219200"/>
            <a:ext cx="8067675" cy="5257800"/>
          </a:xfrm>
        </p:spPr>
        <p:txBody>
          <a:bodyPr/>
          <a:lstStyle/>
          <a:p>
            <a:r>
              <a:rPr lang="en-US" b="1" dirty="0"/>
              <a:t>Reporting </a:t>
            </a:r>
            <a:r>
              <a:rPr lang="en-US" b="1" dirty="0" smtClean="0"/>
              <a:t>Progress </a:t>
            </a:r>
            <a:r>
              <a:rPr lang="en-US" dirty="0"/>
              <a:t>is how a public health agency tracks and reports progress depending upon the purpose of its performance management system and the intended users of performance data.  A robust reporting system makes comparisons to national, state, or local standards or benchmarks to show where gaps may exist within the system.</a:t>
            </a:r>
          </a:p>
          <a:p>
            <a:endParaRPr lang="en-US" dirty="0"/>
          </a:p>
        </p:txBody>
      </p:sp>
    </p:spTree>
    <p:extLst>
      <p:ext uri="{BB962C8B-B14F-4D97-AF65-F5344CB8AC3E}">
        <p14:creationId xmlns:p14="http://schemas.microsoft.com/office/powerpoint/2010/main" val="3434970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3" name="Rectangle 3"/>
          <p:cNvSpPr>
            <a:spLocks noGrp="1" noChangeArrowheads="1"/>
          </p:cNvSpPr>
          <p:nvPr>
            <p:ph type="body" idx="1"/>
          </p:nvPr>
        </p:nvSpPr>
        <p:spPr>
          <a:xfrm>
            <a:off x="533400" y="1219200"/>
            <a:ext cx="5029200" cy="2895600"/>
          </a:xfrm>
        </p:spPr>
        <p:txBody>
          <a:bodyPr/>
          <a:lstStyle/>
          <a:p>
            <a:r>
              <a:rPr lang="en-US" sz="2400" dirty="0"/>
              <a:t>Analyze </a:t>
            </a:r>
            <a:r>
              <a:rPr lang="en-US" sz="2400" dirty="0" smtClean="0"/>
              <a:t>and interpret data</a:t>
            </a:r>
            <a:endParaRPr lang="en-US" sz="2400" dirty="0"/>
          </a:p>
          <a:p>
            <a:r>
              <a:rPr lang="en-US" sz="2400" dirty="0" smtClean="0"/>
              <a:t>Report results broadly </a:t>
            </a:r>
            <a:endParaRPr lang="en-US" sz="2400" dirty="0"/>
          </a:p>
          <a:p>
            <a:r>
              <a:rPr lang="en-US" sz="2400" dirty="0" smtClean="0"/>
              <a:t>Develop </a:t>
            </a:r>
            <a:r>
              <a:rPr lang="en-US" sz="2400" dirty="0"/>
              <a:t>a regular reporting cycle</a:t>
            </a:r>
          </a:p>
          <a:p>
            <a:pPr>
              <a:buFontTx/>
              <a:buNone/>
            </a:pPr>
            <a:endParaRPr lang="en-US" sz="2400" dirty="0"/>
          </a:p>
        </p:txBody>
      </p:sp>
      <p:sp>
        <p:nvSpPr>
          <p:cNvPr id="189446" name="Rectangle 6"/>
          <p:cNvSpPr>
            <a:spLocks noGrp="1" noChangeArrowheads="1"/>
          </p:cNvSpPr>
          <p:nvPr>
            <p:ph type="title"/>
          </p:nvPr>
        </p:nvSpPr>
        <p:spPr>
          <a:xfrm>
            <a:off x="381000" y="304800"/>
            <a:ext cx="8229600" cy="1143000"/>
          </a:xfrm>
          <a:noFill/>
          <a:ln/>
        </p:spPr>
        <p:txBody>
          <a:bodyPr/>
          <a:lstStyle/>
          <a:p>
            <a:pPr marL="685800" indent="-685800"/>
            <a:r>
              <a:rPr lang="en-US" sz="2800" b="1" dirty="0" smtClean="0"/>
              <a:t>Reporting </a:t>
            </a:r>
            <a:r>
              <a:rPr lang="en-US" sz="2800" b="1" dirty="0"/>
              <a:t>of Progress</a:t>
            </a:r>
            <a:endParaRPr lang="en-US" sz="2800" dirty="0"/>
          </a:p>
        </p:txBody>
      </p:sp>
      <p:sp>
        <p:nvSpPr>
          <p:cNvPr id="9" name="Rectangle 3"/>
          <p:cNvSpPr txBox="1">
            <a:spLocks noChangeArrowheads="1"/>
          </p:cNvSpPr>
          <p:nvPr/>
        </p:nvSpPr>
        <p:spPr>
          <a:xfrm>
            <a:off x="762000" y="4183626"/>
            <a:ext cx="5366133" cy="1988574"/>
          </a:xfrm>
          <a:prstGeom prst="rect">
            <a:avLst/>
          </a:prstGeom>
          <a:solidFill>
            <a:srgbClr val="B3C0D1"/>
          </a:solidFill>
          <a:ln w="38100">
            <a:solidFill>
              <a:schemeClr val="tx1"/>
            </a:solidFill>
            <a:miter lim="800000"/>
            <a:headEnd/>
            <a:tailEnd/>
          </a:ln>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buFont typeface="Arial" charset="0"/>
              <a:buNone/>
            </a:pPr>
            <a:r>
              <a:rPr lang="en-US" sz="1800" dirty="0" smtClean="0">
                <a:solidFill>
                  <a:srgbClr val="365E82"/>
                </a:solidFill>
              </a:rPr>
              <a:t>Think about:</a:t>
            </a:r>
          </a:p>
          <a:p>
            <a:pPr>
              <a:lnSpc>
                <a:spcPct val="90000"/>
              </a:lnSpc>
            </a:pPr>
            <a:r>
              <a:rPr lang="en-US" sz="1800" dirty="0" smtClean="0">
                <a:solidFill>
                  <a:srgbClr val="365E82"/>
                </a:solidFill>
              </a:rPr>
              <a:t>Do you document or report your unit / program’s progress?</a:t>
            </a:r>
          </a:p>
          <a:p>
            <a:pPr>
              <a:lnSpc>
                <a:spcPct val="90000"/>
              </a:lnSpc>
            </a:pPr>
            <a:r>
              <a:rPr lang="en-US" sz="1800" dirty="0" smtClean="0">
                <a:solidFill>
                  <a:srgbClr val="365E82"/>
                </a:solidFill>
              </a:rPr>
              <a:t>Is this information regularly available?  To whom?</a:t>
            </a:r>
          </a:p>
          <a:p>
            <a:pPr>
              <a:lnSpc>
                <a:spcPct val="90000"/>
              </a:lnSpc>
            </a:pPr>
            <a:r>
              <a:rPr lang="en-US" sz="1800" dirty="0" smtClean="0">
                <a:solidFill>
                  <a:srgbClr val="365E82"/>
                </a:solidFill>
              </a:rPr>
              <a:t>What is the frequency of analysis and reporting?</a:t>
            </a:r>
          </a:p>
          <a:p>
            <a:pPr marL="0" indent="0">
              <a:lnSpc>
                <a:spcPct val="90000"/>
              </a:lnSpc>
              <a:buFont typeface="Arial" charset="0"/>
              <a:buNone/>
            </a:pPr>
            <a:endParaRPr lang="en-US" sz="2000" dirty="0">
              <a:solidFill>
                <a:srgbClr val="0F56DC"/>
              </a:solidFill>
              <a:latin typeface="Univers 55" pitchFamily="34" charset="0"/>
            </a:endParaRPr>
          </a:p>
        </p:txBody>
      </p:sp>
      <p:pic>
        <p:nvPicPr>
          <p:cNvPr id="10" name="Picture 2" descr="C:\Users\MCohen\AppData\Local\Temp\Temp1_PHF_TurningPoint (2).zip\PublicHealthPerformance_Final.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1716" y="914400"/>
            <a:ext cx="4449524" cy="3438269"/>
          </a:xfrm>
          <a:prstGeom prst="rect">
            <a:avLst/>
          </a:prstGeom>
          <a:noFill/>
          <a:extLst>
            <a:ext uri="{909E8E84-426E-40DD-AFC4-6F175D3DCCD1}">
              <a14:hiddenFill xmlns:a14="http://schemas.microsoft.com/office/drawing/2010/main">
                <a:solidFill>
                  <a:srgbClr val="FFFFFF"/>
                </a:solidFill>
              </a14:hiddenFill>
            </a:ext>
          </a:extLst>
        </p:spPr>
      </p:pic>
      <p:sp>
        <p:nvSpPr>
          <p:cNvPr id="8" name="Oval 7"/>
          <p:cNvSpPr/>
          <p:nvPr/>
        </p:nvSpPr>
        <p:spPr>
          <a:xfrm>
            <a:off x="5943600" y="2633534"/>
            <a:ext cx="1239078"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C000"/>
              </a:solidFill>
            </a:endParaRPr>
          </a:p>
        </p:txBody>
      </p:sp>
    </p:spTree>
    <p:extLst>
      <p:ext uri="{BB962C8B-B14F-4D97-AF65-F5344CB8AC3E}">
        <p14:creationId xmlns:p14="http://schemas.microsoft.com/office/powerpoint/2010/main" val="42914800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Improvement</a:t>
            </a:r>
            <a:endParaRPr lang="en-US" dirty="0"/>
          </a:p>
        </p:txBody>
      </p:sp>
      <p:sp>
        <p:nvSpPr>
          <p:cNvPr id="3" name="Content Placeholder 2"/>
          <p:cNvSpPr>
            <a:spLocks noGrp="1"/>
          </p:cNvSpPr>
          <p:nvPr>
            <p:ph idx="1"/>
          </p:nvPr>
        </p:nvSpPr>
        <p:spPr>
          <a:xfrm>
            <a:off x="466725" y="1219200"/>
            <a:ext cx="7534275" cy="5257800"/>
          </a:xfrm>
        </p:spPr>
        <p:txBody>
          <a:bodyPr/>
          <a:lstStyle/>
          <a:p>
            <a:r>
              <a:rPr lang="en-US" b="1" dirty="0"/>
              <a:t>Quality </a:t>
            </a:r>
            <a:r>
              <a:rPr lang="en-US" b="1" dirty="0" smtClean="0"/>
              <a:t>Improvement (QI)</a:t>
            </a:r>
            <a:r>
              <a:rPr lang="en-US" dirty="0" smtClean="0"/>
              <a:t> </a:t>
            </a:r>
            <a:r>
              <a:rPr lang="en-US" dirty="0"/>
              <a:t>is the establishment of a program or process to manage change and achieve quality improvement in public health policies, programs, or infrastructure based on performance standards, measures, and </a:t>
            </a:r>
            <a:r>
              <a:rPr lang="en-US" dirty="0" smtClean="0"/>
              <a:t>reports.</a:t>
            </a:r>
          </a:p>
          <a:p>
            <a:r>
              <a:rPr lang="en-US" b="1" dirty="0" smtClean="0"/>
              <a:t>Most </a:t>
            </a:r>
            <a:r>
              <a:rPr lang="en-US" b="1" dirty="0"/>
              <a:t>Commonly </a:t>
            </a:r>
            <a:r>
              <a:rPr lang="en-US" b="1" dirty="0" smtClean="0"/>
              <a:t>Used QI Tools</a:t>
            </a:r>
            <a:endParaRPr lang="en-US" dirty="0"/>
          </a:p>
          <a:p>
            <a:pPr lvl="1">
              <a:lnSpc>
                <a:spcPct val="90000"/>
              </a:lnSpc>
            </a:pPr>
            <a:r>
              <a:rPr lang="en-US" dirty="0" smtClean="0"/>
              <a:t>Brainstorming, Flow Chart, SIPOC+CM, Cause </a:t>
            </a:r>
            <a:r>
              <a:rPr lang="en-US" dirty="0"/>
              <a:t>and Effect </a:t>
            </a:r>
            <a:r>
              <a:rPr lang="en-US" dirty="0" smtClean="0"/>
              <a:t>Diagram, Five Whys, Solution </a:t>
            </a:r>
            <a:r>
              <a:rPr lang="en-US" dirty="0"/>
              <a:t>and Effect </a:t>
            </a:r>
            <a:r>
              <a:rPr lang="en-US" dirty="0" smtClean="0"/>
              <a:t>Diagram, Check Sheets, Pareto Charts, Pie Charts, Run Charts, Control Chart, Force </a:t>
            </a:r>
            <a:r>
              <a:rPr lang="en-US" dirty="0"/>
              <a:t>Field </a:t>
            </a:r>
            <a:r>
              <a:rPr lang="en-US" dirty="0" smtClean="0"/>
              <a:t>Analysis, Nominal </a:t>
            </a:r>
            <a:r>
              <a:rPr lang="en-US" dirty="0"/>
              <a:t>Group Technique</a:t>
            </a:r>
          </a:p>
          <a:p>
            <a:endParaRPr lang="en-US" dirty="0"/>
          </a:p>
          <a:p>
            <a:endParaRPr lang="en-US" dirty="0"/>
          </a:p>
        </p:txBody>
      </p:sp>
    </p:spTree>
    <p:extLst>
      <p:ext uri="{BB962C8B-B14F-4D97-AF65-F5344CB8AC3E}">
        <p14:creationId xmlns:p14="http://schemas.microsoft.com/office/powerpoint/2010/main" val="2962192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3" name="Rectangle 3"/>
          <p:cNvSpPr>
            <a:spLocks noGrp="1" noChangeArrowheads="1"/>
          </p:cNvSpPr>
          <p:nvPr>
            <p:ph type="body" idx="1"/>
          </p:nvPr>
        </p:nvSpPr>
        <p:spPr>
          <a:xfrm>
            <a:off x="533400" y="1128252"/>
            <a:ext cx="5029200" cy="2895600"/>
          </a:xfrm>
        </p:spPr>
        <p:txBody>
          <a:bodyPr/>
          <a:lstStyle/>
          <a:p>
            <a:r>
              <a:rPr lang="en-US" sz="2400" dirty="0" smtClean="0"/>
              <a:t>Use data for decisions to improve policies, programs and outcomes</a:t>
            </a:r>
          </a:p>
          <a:p>
            <a:r>
              <a:rPr lang="en-US" sz="2400" dirty="0" smtClean="0"/>
              <a:t>Manage changes</a:t>
            </a:r>
          </a:p>
          <a:p>
            <a:r>
              <a:rPr lang="en-US" sz="2400" dirty="0" smtClean="0"/>
              <a:t>Create a learning organization</a:t>
            </a:r>
            <a:endParaRPr lang="en-US" sz="2400" dirty="0"/>
          </a:p>
          <a:p>
            <a:pPr>
              <a:buFontTx/>
              <a:buNone/>
            </a:pPr>
            <a:endParaRPr lang="en-US" sz="2400" dirty="0"/>
          </a:p>
        </p:txBody>
      </p:sp>
      <p:sp>
        <p:nvSpPr>
          <p:cNvPr id="189446" name="Rectangle 6"/>
          <p:cNvSpPr>
            <a:spLocks noGrp="1" noChangeArrowheads="1"/>
          </p:cNvSpPr>
          <p:nvPr>
            <p:ph type="title"/>
          </p:nvPr>
        </p:nvSpPr>
        <p:spPr>
          <a:xfrm>
            <a:off x="304800" y="152400"/>
            <a:ext cx="8229600" cy="1143000"/>
          </a:xfrm>
          <a:noFill/>
          <a:ln/>
        </p:spPr>
        <p:txBody>
          <a:bodyPr/>
          <a:lstStyle/>
          <a:p>
            <a:pPr marL="685800" indent="-685800"/>
            <a:r>
              <a:rPr lang="en-US" sz="2800" b="1" dirty="0" smtClean="0"/>
              <a:t>Quality Improvement</a:t>
            </a:r>
            <a:endParaRPr lang="en-US" sz="2800" dirty="0"/>
          </a:p>
        </p:txBody>
      </p:sp>
      <p:sp>
        <p:nvSpPr>
          <p:cNvPr id="9" name="Rectangle 3"/>
          <p:cNvSpPr txBox="1">
            <a:spLocks noChangeArrowheads="1"/>
          </p:cNvSpPr>
          <p:nvPr/>
        </p:nvSpPr>
        <p:spPr>
          <a:xfrm>
            <a:off x="745474" y="4114800"/>
            <a:ext cx="5350526" cy="2209800"/>
          </a:xfrm>
          <a:prstGeom prst="rect">
            <a:avLst/>
          </a:prstGeom>
          <a:solidFill>
            <a:srgbClr val="B3C0D1"/>
          </a:solidFill>
          <a:ln w="38100">
            <a:solidFill>
              <a:schemeClr val="tx1"/>
            </a:solidFill>
            <a:miter lim="800000"/>
            <a:headEnd/>
            <a:tailEnd/>
          </a:ln>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buFont typeface="Arial" charset="0"/>
              <a:buNone/>
            </a:pPr>
            <a:r>
              <a:rPr lang="en-US" sz="2400" dirty="0" smtClean="0">
                <a:solidFill>
                  <a:srgbClr val="365E82"/>
                </a:solidFill>
              </a:rPr>
              <a:t>Think about:</a:t>
            </a:r>
          </a:p>
          <a:p>
            <a:pPr>
              <a:lnSpc>
                <a:spcPct val="90000"/>
              </a:lnSpc>
            </a:pPr>
            <a:r>
              <a:rPr lang="en-US" sz="2000" dirty="0" smtClean="0">
                <a:solidFill>
                  <a:srgbClr val="365E82"/>
                </a:solidFill>
              </a:rPr>
              <a:t>Do you have a quality improvement process?</a:t>
            </a:r>
          </a:p>
          <a:p>
            <a:pPr>
              <a:lnSpc>
                <a:spcPct val="90000"/>
              </a:lnSpc>
            </a:pPr>
            <a:r>
              <a:rPr lang="en-US" sz="2000" dirty="0" smtClean="0">
                <a:solidFill>
                  <a:srgbClr val="365E82"/>
                </a:solidFill>
              </a:rPr>
              <a:t>What do you do with information gathered through reports?</a:t>
            </a:r>
          </a:p>
          <a:p>
            <a:pPr>
              <a:lnSpc>
                <a:spcPct val="90000"/>
              </a:lnSpc>
            </a:pPr>
            <a:r>
              <a:rPr lang="en-US" sz="2000" dirty="0" smtClean="0">
                <a:solidFill>
                  <a:srgbClr val="365E82"/>
                </a:solidFill>
              </a:rPr>
              <a:t>Do you have the capacity to take action for improvement when needed?</a:t>
            </a:r>
          </a:p>
          <a:p>
            <a:pPr marL="0" indent="0">
              <a:lnSpc>
                <a:spcPct val="90000"/>
              </a:lnSpc>
              <a:buFont typeface="Arial" charset="0"/>
              <a:buNone/>
            </a:pPr>
            <a:endParaRPr lang="en-US" sz="2000" dirty="0">
              <a:solidFill>
                <a:srgbClr val="0F56DC"/>
              </a:solidFill>
              <a:latin typeface="Univers 55" pitchFamily="34" charset="0"/>
            </a:endParaRPr>
          </a:p>
        </p:txBody>
      </p:sp>
      <p:pic>
        <p:nvPicPr>
          <p:cNvPr id="10" name="Picture 2" descr="C:\Users\MCohen\AppData\Local\Temp\Temp1_PHF_TurningPoint (2).zip\PublicHealthPerformance_Final.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1716" y="914400"/>
            <a:ext cx="4449524" cy="3438269"/>
          </a:xfrm>
          <a:prstGeom prst="rect">
            <a:avLst/>
          </a:prstGeom>
          <a:noFill/>
          <a:extLst>
            <a:ext uri="{909E8E84-426E-40DD-AFC4-6F175D3DCCD1}">
              <a14:hiddenFill xmlns:a14="http://schemas.microsoft.com/office/drawing/2010/main">
                <a:solidFill>
                  <a:srgbClr val="FFFFFF"/>
                </a:solidFill>
              </a14:hiddenFill>
            </a:ext>
          </a:extLst>
        </p:spPr>
      </p:pic>
      <p:sp>
        <p:nvSpPr>
          <p:cNvPr id="8" name="Oval 7"/>
          <p:cNvSpPr/>
          <p:nvPr/>
        </p:nvSpPr>
        <p:spPr>
          <a:xfrm>
            <a:off x="7010400" y="2633534"/>
            <a:ext cx="1219200" cy="125266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C000"/>
              </a:solidFill>
            </a:endParaRPr>
          </a:p>
        </p:txBody>
      </p:sp>
    </p:spTree>
    <p:extLst>
      <p:ext uri="{BB962C8B-B14F-4D97-AF65-F5344CB8AC3E}">
        <p14:creationId xmlns:p14="http://schemas.microsoft.com/office/powerpoint/2010/main" val="14214862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Visible Leadership</a:t>
            </a:r>
            <a:endParaRPr lang="en-US" dirty="0"/>
          </a:p>
        </p:txBody>
      </p:sp>
      <p:sp>
        <p:nvSpPr>
          <p:cNvPr id="3" name="Content Placeholder 2"/>
          <p:cNvSpPr>
            <a:spLocks noGrp="1"/>
          </p:cNvSpPr>
          <p:nvPr>
            <p:ph idx="1"/>
          </p:nvPr>
        </p:nvSpPr>
        <p:spPr>
          <a:xfrm>
            <a:off x="466725" y="1219200"/>
            <a:ext cx="8067675" cy="5257800"/>
          </a:xfrm>
        </p:spPr>
        <p:txBody>
          <a:bodyPr/>
          <a:lstStyle/>
          <a:p>
            <a:r>
              <a:rPr lang="en-US" b="1" dirty="0"/>
              <a:t>Visible Leadership - </a:t>
            </a:r>
            <a:r>
              <a:rPr lang="en-US" dirty="0"/>
              <a:t>Senior management commitment to a culture of quality that aligns performance management practices with the organizational mission, regularly takes into account customer feedback, and enables transparency about performance against targets between leadership and staff.</a:t>
            </a:r>
          </a:p>
        </p:txBody>
      </p:sp>
    </p:spTree>
    <p:extLst>
      <p:ext uri="{BB962C8B-B14F-4D97-AF65-F5344CB8AC3E}">
        <p14:creationId xmlns:p14="http://schemas.microsoft.com/office/powerpoint/2010/main" val="4034418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Visible Leadership</a:t>
            </a:r>
            <a:endParaRPr lang="en-US" dirty="0"/>
          </a:p>
        </p:txBody>
      </p:sp>
      <p:sp>
        <p:nvSpPr>
          <p:cNvPr id="6" name="Rectangle 3"/>
          <p:cNvSpPr txBox="1">
            <a:spLocks noChangeArrowheads="1"/>
          </p:cNvSpPr>
          <p:nvPr/>
        </p:nvSpPr>
        <p:spPr>
          <a:xfrm>
            <a:off x="745474" y="4311539"/>
            <a:ext cx="5502926" cy="1981200"/>
          </a:xfrm>
          <a:prstGeom prst="rect">
            <a:avLst/>
          </a:prstGeom>
          <a:solidFill>
            <a:srgbClr val="B3C0D1"/>
          </a:solidFill>
          <a:ln w="38100">
            <a:solidFill>
              <a:schemeClr val="tx1"/>
            </a:solidFill>
            <a:miter lim="800000"/>
            <a:headEnd/>
            <a:tailEnd/>
          </a:ln>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buFont typeface="Arial" charset="0"/>
              <a:buNone/>
            </a:pPr>
            <a:r>
              <a:rPr lang="en-US" sz="2400" dirty="0" smtClean="0">
                <a:solidFill>
                  <a:srgbClr val="365E82"/>
                </a:solidFill>
              </a:rPr>
              <a:t>Think about:</a:t>
            </a:r>
          </a:p>
          <a:p>
            <a:pPr>
              <a:lnSpc>
                <a:spcPct val="90000"/>
              </a:lnSpc>
            </a:pPr>
            <a:r>
              <a:rPr lang="en-US" sz="2000" dirty="0" smtClean="0">
                <a:solidFill>
                  <a:srgbClr val="365E82"/>
                </a:solidFill>
              </a:rPr>
              <a:t>Does senior management take a visible role in performance </a:t>
            </a:r>
            <a:r>
              <a:rPr lang="en-US" sz="2000" dirty="0">
                <a:solidFill>
                  <a:srgbClr val="365E82"/>
                </a:solidFill>
              </a:rPr>
              <a:t>m</a:t>
            </a:r>
            <a:r>
              <a:rPr lang="en-US" sz="2000" dirty="0" smtClean="0">
                <a:solidFill>
                  <a:srgbClr val="365E82"/>
                </a:solidFill>
              </a:rPr>
              <a:t>anagement?</a:t>
            </a:r>
          </a:p>
          <a:p>
            <a:pPr>
              <a:lnSpc>
                <a:spcPct val="90000"/>
              </a:lnSpc>
            </a:pPr>
            <a:r>
              <a:rPr lang="en-US" sz="2000" dirty="0" smtClean="0">
                <a:solidFill>
                  <a:srgbClr val="365E82"/>
                </a:solidFill>
              </a:rPr>
              <a:t>Is performance management emphasized as a priority and </a:t>
            </a:r>
            <a:r>
              <a:rPr lang="en-US" sz="2000" smtClean="0">
                <a:solidFill>
                  <a:srgbClr val="365E82"/>
                </a:solidFill>
              </a:rPr>
              <a:t>goal for </a:t>
            </a:r>
            <a:r>
              <a:rPr lang="en-US" sz="2000" dirty="0" smtClean="0">
                <a:solidFill>
                  <a:srgbClr val="365E82"/>
                </a:solidFill>
              </a:rPr>
              <a:t>your work?</a:t>
            </a:r>
            <a:endParaRPr lang="en-US" sz="2000" dirty="0">
              <a:solidFill>
                <a:srgbClr val="0F56DC"/>
              </a:solidFill>
              <a:latin typeface="Univers 55" pitchFamily="34" charset="0"/>
            </a:endParaRPr>
          </a:p>
        </p:txBody>
      </p:sp>
      <p:sp>
        <p:nvSpPr>
          <p:cNvPr id="3" name="Content Placeholder 2"/>
          <p:cNvSpPr>
            <a:spLocks noGrp="1"/>
          </p:cNvSpPr>
          <p:nvPr>
            <p:ph idx="1"/>
          </p:nvPr>
        </p:nvSpPr>
        <p:spPr/>
        <p:txBody>
          <a:bodyPr/>
          <a:lstStyle/>
          <a:p>
            <a:r>
              <a:rPr lang="en-US" dirty="0" smtClean="0"/>
              <a:t>Engage leadership in performance management </a:t>
            </a:r>
          </a:p>
          <a:p>
            <a:r>
              <a:rPr lang="en-US" dirty="0" smtClean="0"/>
              <a:t>Align performance management                   with organizational priorities</a:t>
            </a:r>
          </a:p>
          <a:p>
            <a:r>
              <a:rPr lang="en-US" dirty="0" smtClean="0"/>
              <a:t>Track and incentivize progress</a:t>
            </a:r>
          </a:p>
          <a:p>
            <a:pPr marL="0" indent="0">
              <a:buNone/>
            </a:pPr>
            <a:endParaRPr lang="en-US" dirty="0" smtClean="0"/>
          </a:p>
        </p:txBody>
      </p:sp>
      <p:pic>
        <p:nvPicPr>
          <p:cNvPr id="7" name="Picture 2" descr="C:\Users\MCohen\AppData\Local\Temp\Temp1_PHF_TurningPoint (2).zip\PublicHealthPerformance_Final.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1716" y="914400"/>
            <a:ext cx="4449524" cy="3438269"/>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6172200" y="1143000"/>
            <a:ext cx="17526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C000"/>
              </a:solidFill>
            </a:endParaRPr>
          </a:p>
        </p:txBody>
      </p:sp>
    </p:spTree>
    <p:extLst>
      <p:ext uri="{BB962C8B-B14F-4D97-AF65-F5344CB8AC3E}">
        <p14:creationId xmlns:p14="http://schemas.microsoft.com/office/powerpoint/2010/main" val="1588066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and QI Culture</a:t>
            </a:r>
            <a:endParaRPr lang="en-US" dirty="0"/>
          </a:p>
        </p:txBody>
      </p:sp>
      <p:sp>
        <p:nvSpPr>
          <p:cNvPr id="3" name="Content Placeholder 2"/>
          <p:cNvSpPr>
            <a:spLocks noGrp="1"/>
          </p:cNvSpPr>
          <p:nvPr>
            <p:ph idx="1"/>
          </p:nvPr>
        </p:nvSpPr>
        <p:spPr/>
        <p:txBody>
          <a:bodyPr/>
          <a:lstStyle/>
          <a:p>
            <a:r>
              <a:rPr lang="en-US" dirty="0" smtClean="0"/>
              <a:t>Example in practice: </a:t>
            </a:r>
            <a:r>
              <a:rPr lang="en-US" dirty="0" err="1" smtClean="0"/>
              <a:t>Baldrige</a:t>
            </a:r>
            <a:r>
              <a:rPr lang="en-US" dirty="0" smtClean="0"/>
              <a:t> Assessment is routinely given to leaders and staff</a:t>
            </a:r>
          </a:p>
          <a:p>
            <a:pPr lvl="1"/>
            <a:r>
              <a:rPr lang="en-US" dirty="0" smtClean="0"/>
              <a:t>LEADER </a:t>
            </a:r>
            <a:r>
              <a:rPr lang="en-US" dirty="0"/>
              <a:t>VERSION: </a:t>
            </a:r>
            <a:r>
              <a:rPr lang="en-US" u="sng" dirty="0">
                <a:hlinkClick r:id="rId2"/>
              </a:rPr>
              <a:t>http://www.nist.gov/baldrige/publications/upload/ProgressAL.pdf</a:t>
            </a:r>
            <a:r>
              <a:rPr lang="en-US" dirty="0"/>
              <a:t> </a:t>
            </a:r>
          </a:p>
          <a:p>
            <a:pPr lvl="1"/>
            <a:r>
              <a:rPr lang="en-US" dirty="0"/>
              <a:t>EMPLOYEE VERSION – p.2:   </a:t>
            </a:r>
            <a:r>
              <a:rPr lang="en-US" u="sng" dirty="0">
                <a:hlinkClick r:id="rId3"/>
              </a:rPr>
              <a:t>http://www.nist.gov/baldrige/publications/upload/Progress.pdf</a:t>
            </a:r>
            <a:r>
              <a:rPr lang="en-US" dirty="0"/>
              <a:t> </a:t>
            </a:r>
          </a:p>
          <a:p>
            <a:endParaRPr lang="en-US" dirty="0"/>
          </a:p>
        </p:txBody>
      </p:sp>
    </p:spTree>
    <p:extLst>
      <p:ext uri="{BB962C8B-B14F-4D97-AF65-F5344CB8AC3E}">
        <p14:creationId xmlns:p14="http://schemas.microsoft.com/office/powerpoint/2010/main" val="1539052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533400"/>
            <a:ext cx="7772400" cy="5714999"/>
          </a:xfrm>
        </p:spPr>
        <p:txBody>
          <a:bodyPr/>
          <a:lstStyle/>
          <a:p>
            <a:pPr algn="l"/>
            <a:r>
              <a:rPr lang="en-US" sz="2400" dirty="0" smtClean="0">
                <a:latin typeface="+mn-lt"/>
              </a:rPr>
              <a:t>These slides were developed </a:t>
            </a:r>
            <a:r>
              <a:rPr lang="en-US" sz="2400" dirty="0">
                <a:latin typeface="+mn-lt"/>
              </a:rPr>
              <a:t>through a </a:t>
            </a:r>
            <a:r>
              <a:rPr lang="en-US" sz="2400" dirty="0" smtClean="0">
                <a:latin typeface="+mn-lt"/>
              </a:rPr>
              <a:t>cooperative agreement </a:t>
            </a:r>
            <a:r>
              <a:rPr lang="en-US" sz="2400" dirty="0">
                <a:latin typeface="+mn-lt"/>
              </a:rPr>
              <a:t>with the Centers for Disease Control and Prevention’s </a:t>
            </a:r>
            <a:r>
              <a:rPr lang="en-US" sz="2400" dirty="0" smtClean="0">
                <a:latin typeface="+mn-lt"/>
              </a:rPr>
              <a:t>(</a:t>
            </a:r>
            <a:r>
              <a:rPr lang="en-US" sz="2400" dirty="0">
                <a:latin typeface="+mn-lt"/>
              </a:rPr>
              <a:t>CDC’s) Office of State, Tribal, Local, and Territorial Support (OSTLTS), through the National Public Health </a:t>
            </a:r>
            <a:r>
              <a:rPr lang="en-US" sz="2400" dirty="0" smtClean="0">
                <a:latin typeface="+mn-lt"/>
              </a:rPr>
              <a:t>Improvement </a:t>
            </a:r>
            <a:r>
              <a:rPr lang="en-US" sz="2400" dirty="0">
                <a:latin typeface="+mn-lt"/>
              </a:rPr>
              <a:t>Initiative (NPHII) with funding from the Affordable Care Act Capacity Building Assistance to </a:t>
            </a:r>
            <a:r>
              <a:rPr lang="en-US" sz="2400" dirty="0" smtClean="0">
                <a:latin typeface="+mn-lt"/>
              </a:rPr>
              <a:t>Improve Public </a:t>
            </a:r>
            <a:r>
              <a:rPr lang="en-US" sz="2400" dirty="0">
                <a:latin typeface="+mn-lt"/>
              </a:rPr>
              <a:t>Health Infrastructure Investments. </a:t>
            </a:r>
            <a:r>
              <a:rPr lang="en-US" sz="2400" dirty="0" smtClean="0">
                <a:latin typeface="+mn-lt"/>
              </a:rPr>
              <a:t/>
            </a:r>
            <a:br>
              <a:rPr lang="en-US" sz="2400" dirty="0" smtClean="0">
                <a:latin typeface="+mn-lt"/>
              </a:rPr>
            </a:br>
            <a:r>
              <a:rPr lang="en-US" sz="2400" dirty="0">
                <a:latin typeface="+mn-lt"/>
              </a:rPr>
              <a:t/>
            </a:r>
            <a:br>
              <a:rPr lang="en-US" sz="2400" dirty="0">
                <a:latin typeface="+mn-lt"/>
              </a:rPr>
            </a:br>
            <a:r>
              <a:rPr lang="en-US" sz="2400" dirty="0" smtClean="0">
                <a:latin typeface="+mn-lt"/>
              </a:rPr>
              <a:t/>
            </a:r>
            <a:br>
              <a:rPr lang="en-US" sz="2400" dirty="0" smtClean="0">
                <a:latin typeface="+mn-lt"/>
              </a:rPr>
            </a:br>
            <a:r>
              <a:rPr lang="en-US" sz="2400" b="1" dirty="0" smtClean="0">
                <a:latin typeface="+mn-lt"/>
              </a:rPr>
              <a:t>Disclaimer</a:t>
            </a:r>
            <a:r>
              <a:rPr lang="en-US" sz="2400" b="1" dirty="0">
                <a:latin typeface="+mn-lt"/>
              </a:rPr>
              <a:t>:</a:t>
            </a:r>
            <a:r>
              <a:rPr lang="en-US" sz="2400" dirty="0">
                <a:latin typeface="+mn-lt"/>
              </a:rPr>
              <a:t> The guidance provided in this tool is that of the authors and does not necessarily represent the </a:t>
            </a:r>
            <a:r>
              <a:rPr lang="en-US" sz="2400" dirty="0" smtClean="0">
                <a:latin typeface="+mn-lt"/>
              </a:rPr>
              <a:t>official position </a:t>
            </a:r>
            <a:r>
              <a:rPr lang="en-US" sz="2400" dirty="0">
                <a:latin typeface="+mn-lt"/>
              </a:rPr>
              <a:t>of or endorsement by the Centers for Disease Control and Prevention.</a:t>
            </a:r>
          </a:p>
        </p:txBody>
      </p:sp>
      <p:pic>
        <p:nvPicPr>
          <p:cNvPr id="6" name="Picture 9" descr="PHF 2-color logo without name - coated, transpar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5738813"/>
            <a:ext cx="1524000" cy="738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704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3"/>
            <a:ext cx="8260672" cy="734628"/>
          </a:xfrm>
        </p:spPr>
        <p:txBody>
          <a:bodyPr>
            <a:normAutofit/>
          </a:bodyPr>
          <a:lstStyle/>
          <a:p>
            <a:r>
              <a:rPr lang="en-US" sz="2000" dirty="0" smtClean="0"/>
              <a:t>Performance Management in Public Health Today</a:t>
            </a:r>
            <a:endParaRPr lang="en-US" sz="2000" dirty="0"/>
          </a:p>
        </p:txBody>
      </p:sp>
      <p:sp>
        <p:nvSpPr>
          <p:cNvPr id="3" name="Content Placeholder 2"/>
          <p:cNvSpPr>
            <a:spLocks noGrp="1"/>
          </p:cNvSpPr>
          <p:nvPr>
            <p:ph idx="1"/>
          </p:nvPr>
        </p:nvSpPr>
        <p:spPr>
          <a:xfrm>
            <a:off x="466725" y="990600"/>
            <a:ext cx="8143875" cy="5257800"/>
          </a:xfrm>
        </p:spPr>
        <p:txBody>
          <a:bodyPr>
            <a:normAutofit fontScale="92500" lnSpcReduction="10000"/>
          </a:bodyPr>
          <a:lstStyle/>
          <a:p>
            <a:endParaRPr lang="en-US" dirty="0" smtClean="0"/>
          </a:p>
          <a:p>
            <a:r>
              <a:rPr lang="en-US" dirty="0" smtClean="0"/>
              <a:t>QI Definition in Public Health</a:t>
            </a:r>
          </a:p>
          <a:p>
            <a:pPr lvl="1"/>
            <a:r>
              <a:rPr lang="en-US" sz="1800" i="1" dirty="0"/>
              <a:t>Journal of Public Health Management Practice </a:t>
            </a:r>
            <a:r>
              <a:rPr lang="en-US" sz="1800" dirty="0"/>
              <a:t>(JPHMP) </a:t>
            </a:r>
            <a:r>
              <a:rPr lang="en-US" sz="1800" dirty="0" smtClean="0"/>
              <a:t>January/February </a:t>
            </a:r>
            <a:r>
              <a:rPr lang="en-US" sz="1800" dirty="0"/>
              <a:t>2010 issue </a:t>
            </a:r>
            <a:r>
              <a:rPr lang="en-US" sz="1800" dirty="0" smtClean="0"/>
              <a:t>focused </a:t>
            </a:r>
            <a:r>
              <a:rPr lang="en-US" sz="1800" dirty="0"/>
              <a:t>exclusively on </a:t>
            </a:r>
            <a:r>
              <a:rPr lang="en-US" sz="1800" dirty="0" smtClean="0"/>
              <a:t>QI in </a:t>
            </a:r>
            <a:r>
              <a:rPr lang="en-US" sz="1800" dirty="0"/>
              <a:t>public </a:t>
            </a:r>
            <a:r>
              <a:rPr lang="en-US" sz="1800" dirty="0" smtClean="0"/>
              <a:t>health</a:t>
            </a:r>
          </a:p>
          <a:p>
            <a:pPr marL="457200" lvl="1" indent="0">
              <a:buNone/>
            </a:pPr>
            <a:r>
              <a:rPr lang="en-US" sz="1800" dirty="0" smtClean="0">
                <a:hlinkClick r:id="rId3"/>
              </a:rPr>
              <a:t>http</a:t>
            </a:r>
            <a:r>
              <a:rPr lang="en-US" sz="1800" dirty="0">
                <a:hlinkClick r:id="rId3"/>
              </a:rPr>
              <a:t>://journals.lww.com/jphmp/toc/2010/01000</a:t>
            </a:r>
            <a:endParaRPr lang="en-US" sz="1800" dirty="0" smtClean="0"/>
          </a:p>
          <a:p>
            <a:pPr marL="0" indent="0">
              <a:buNone/>
            </a:pPr>
            <a:endParaRPr lang="en-US" sz="1800" dirty="0" smtClean="0"/>
          </a:p>
          <a:p>
            <a:r>
              <a:rPr lang="en-US" dirty="0" smtClean="0"/>
              <a:t>Public Health Initiatives </a:t>
            </a:r>
          </a:p>
          <a:p>
            <a:pPr lvl="1"/>
            <a:r>
              <a:rPr lang="en-US" sz="1800" dirty="0" smtClean="0"/>
              <a:t>National Public Health Performance Standards Program (NPHPSP)</a:t>
            </a:r>
          </a:p>
          <a:p>
            <a:pPr lvl="1"/>
            <a:r>
              <a:rPr lang="en-US" sz="1800" dirty="0" smtClean="0"/>
              <a:t>RWJF’s Multi-state Learning Collaborative (MLC)</a:t>
            </a:r>
          </a:p>
          <a:p>
            <a:pPr lvl="1"/>
            <a:r>
              <a:rPr lang="en-US" sz="1800" dirty="0" smtClean="0"/>
              <a:t>CDC’s Winnable Battles</a:t>
            </a:r>
          </a:p>
          <a:p>
            <a:pPr lvl="1"/>
            <a:r>
              <a:rPr lang="en-US" sz="1800" dirty="0" smtClean="0"/>
              <a:t>National Public Health Improvement Initiative (NPHII)</a:t>
            </a:r>
          </a:p>
          <a:p>
            <a:pPr lvl="1"/>
            <a:r>
              <a:rPr lang="en-US" sz="1800" dirty="0"/>
              <a:t>National Prevention Strategy (June </a:t>
            </a:r>
            <a:r>
              <a:rPr lang="en-US" sz="1800" dirty="0" smtClean="0"/>
              <a:t>2011)</a:t>
            </a:r>
            <a:endParaRPr lang="en-US" sz="1800" dirty="0"/>
          </a:p>
          <a:p>
            <a:pPr lvl="1"/>
            <a:r>
              <a:rPr lang="en-US" sz="1800" dirty="0" smtClean="0"/>
              <a:t>Public Health Accreditation Board </a:t>
            </a:r>
            <a:endParaRPr lang="en-US" sz="1800" dirty="0"/>
          </a:p>
          <a:p>
            <a:pPr lvl="1"/>
            <a:r>
              <a:rPr lang="en-US" sz="1800" dirty="0" smtClean="0"/>
              <a:t>QI Practice Exchange</a:t>
            </a:r>
          </a:p>
          <a:p>
            <a:pPr marL="457200" lvl="1" indent="0">
              <a:buNone/>
            </a:pPr>
            <a:endParaRPr lang="en-US" sz="1800" dirty="0" smtClean="0"/>
          </a:p>
          <a:p>
            <a:r>
              <a:rPr lang="en-US" sz="2200" dirty="0" smtClean="0"/>
              <a:t>Accreditation Domain 9 required documentation</a:t>
            </a:r>
          </a:p>
          <a:p>
            <a:endParaRPr lang="en-US" sz="2200" dirty="0" smtClean="0"/>
          </a:p>
        </p:txBody>
      </p:sp>
    </p:spTree>
    <p:extLst>
      <p:ext uri="{BB962C8B-B14F-4D97-AF65-F5344CB8AC3E}">
        <p14:creationId xmlns:p14="http://schemas.microsoft.com/office/powerpoint/2010/main" val="20246770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Questions to ask </a:t>
            </a:r>
            <a:r>
              <a:rPr lang="en-US" smtClean="0"/>
              <a:t>your organization</a:t>
            </a:r>
            <a:endParaRPr lang="en-US"/>
          </a:p>
        </p:txBody>
      </p:sp>
      <p:sp>
        <p:nvSpPr>
          <p:cNvPr id="3" name="Content Placeholder 2"/>
          <p:cNvSpPr>
            <a:spLocks noGrp="1"/>
          </p:cNvSpPr>
          <p:nvPr>
            <p:ph idx="1"/>
          </p:nvPr>
        </p:nvSpPr>
        <p:spPr>
          <a:xfrm>
            <a:off x="466725" y="1219200"/>
            <a:ext cx="7991475" cy="5257800"/>
          </a:xfrm>
        </p:spPr>
        <p:txBody>
          <a:bodyPr/>
          <a:lstStyle/>
          <a:p>
            <a:r>
              <a:rPr lang="en-US" sz="2000" dirty="0" smtClean="0"/>
              <a:t>Who are the stakeholders in Performance Management?</a:t>
            </a:r>
          </a:p>
          <a:p>
            <a:r>
              <a:rPr lang="en-US" sz="2000" dirty="0"/>
              <a:t>What important things happened over the past 12-18 months and how did </a:t>
            </a:r>
            <a:r>
              <a:rPr lang="en-US" sz="2000" dirty="0" smtClean="0"/>
              <a:t>the team perform?</a:t>
            </a:r>
          </a:p>
          <a:p>
            <a:r>
              <a:rPr lang="en-US" sz="2000" dirty="0"/>
              <a:t>What important issues does the </a:t>
            </a:r>
            <a:r>
              <a:rPr lang="en-US" sz="2000" dirty="0" smtClean="0"/>
              <a:t>team </a:t>
            </a:r>
            <a:r>
              <a:rPr lang="en-US" sz="2000" dirty="0"/>
              <a:t>face</a:t>
            </a:r>
            <a:r>
              <a:rPr lang="en-US" sz="2000" dirty="0" smtClean="0"/>
              <a:t>?</a:t>
            </a:r>
          </a:p>
          <a:p>
            <a:r>
              <a:rPr lang="en-US" sz="2000" dirty="0"/>
              <a:t>Are there things that the organization/work group/program is doing that it should not </a:t>
            </a:r>
            <a:r>
              <a:rPr lang="en-US" sz="2000" dirty="0" smtClean="0"/>
              <a:t>be </a:t>
            </a:r>
            <a:r>
              <a:rPr lang="en-US" sz="2000" dirty="0"/>
              <a:t>doing or that it could modify</a:t>
            </a:r>
            <a:r>
              <a:rPr lang="en-US" sz="2000" dirty="0" smtClean="0"/>
              <a:t>?</a:t>
            </a:r>
          </a:p>
          <a:p>
            <a:r>
              <a:rPr lang="en-US" sz="2000" dirty="0"/>
              <a:t>Are there things that the </a:t>
            </a:r>
            <a:r>
              <a:rPr lang="en-US" sz="2000" dirty="0" smtClean="0"/>
              <a:t>team </a:t>
            </a:r>
            <a:r>
              <a:rPr lang="en-US" sz="2000" dirty="0"/>
              <a:t>is neglecting to do that it </a:t>
            </a:r>
            <a:r>
              <a:rPr lang="en-US" sz="2000" dirty="0" smtClean="0"/>
              <a:t>should </a:t>
            </a:r>
            <a:r>
              <a:rPr lang="en-US" sz="2000" dirty="0"/>
              <a:t>do</a:t>
            </a:r>
            <a:r>
              <a:rPr lang="en-US" sz="2000" dirty="0" smtClean="0"/>
              <a:t>?</a:t>
            </a:r>
          </a:p>
          <a:p>
            <a:r>
              <a:rPr lang="en-US" sz="2000" dirty="0"/>
              <a:t>What things could the </a:t>
            </a:r>
            <a:r>
              <a:rPr lang="en-US" sz="2000" dirty="0" smtClean="0"/>
              <a:t>team do </a:t>
            </a:r>
            <a:r>
              <a:rPr lang="en-US" sz="2000" dirty="0"/>
              <a:t>that would help you </a:t>
            </a:r>
            <a:r>
              <a:rPr lang="en-US" sz="2000" dirty="0" smtClean="0"/>
              <a:t>perform </a:t>
            </a:r>
            <a:r>
              <a:rPr lang="en-US" sz="2000" dirty="0"/>
              <a:t>better?</a:t>
            </a:r>
          </a:p>
        </p:txBody>
      </p:sp>
    </p:spTree>
    <p:extLst>
      <p:ext uri="{BB962C8B-B14F-4D97-AF65-F5344CB8AC3E}">
        <p14:creationId xmlns:p14="http://schemas.microsoft.com/office/powerpoint/2010/main" val="2275450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1"/>
          <p:cNvSpPr>
            <a:spLocks noGrp="1"/>
          </p:cNvSpPr>
          <p:nvPr>
            <p:ph idx="4294967295"/>
          </p:nvPr>
        </p:nvSpPr>
        <p:spPr>
          <a:xfrm>
            <a:off x="219034" y="1371600"/>
            <a:ext cx="8534400" cy="4525963"/>
          </a:xfrm>
        </p:spPr>
        <p:txBody>
          <a:bodyPr/>
          <a:lstStyle/>
          <a:p>
            <a:pPr marL="109538" indent="0" algn="ctr" eaLnBrk="1" hangingPunct="1">
              <a:buFont typeface="Wingdings 3" pitchFamily="18" charset="2"/>
              <a:buNone/>
            </a:pPr>
            <a:r>
              <a:rPr lang="en-US" dirty="0" smtClean="0"/>
              <a:t>“Performance management is the practice of actively using performance data to improve the public's health. </a:t>
            </a:r>
          </a:p>
          <a:p>
            <a:pPr marL="109538" indent="0" algn="ctr" eaLnBrk="1" hangingPunct="1">
              <a:buFont typeface="Wingdings 3" pitchFamily="18" charset="2"/>
              <a:buNone/>
            </a:pPr>
            <a:endParaRPr lang="en-US" dirty="0" smtClean="0"/>
          </a:p>
          <a:p>
            <a:pPr marL="109538" indent="0" algn="ctr" eaLnBrk="1" hangingPunct="1">
              <a:buFont typeface="Wingdings 3" pitchFamily="18" charset="2"/>
              <a:buNone/>
            </a:pPr>
            <a:r>
              <a:rPr lang="en-US" dirty="0" smtClean="0"/>
              <a:t>This practice involves the strategic use of performance measures and standards to establish performance targets and goals.”</a:t>
            </a:r>
          </a:p>
          <a:p>
            <a:pPr marL="109538" indent="0" algn="ctr" eaLnBrk="1" hangingPunct="1">
              <a:buFont typeface="Wingdings 3" pitchFamily="18" charset="2"/>
              <a:buNone/>
            </a:pPr>
            <a:endParaRPr lang="en-US" dirty="0" smtClean="0"/>
          </a:p>
          <a:p>
            <a:pPr marL="109538" indent="0" eaLnBrk="1" hangingPunct="1">
              <a:buFont typeface="Wingdings 3" pitchFamily="18" charset="2"/>
              <a:buNone/>
            </a:pPr>
            <a:endParaRPr lang="en-US" sz="1200" dirty="0" smtClean="0"/>
          </a:p>
          <a:p>
            <a:pPr marL="109538" indent="0" eaLnBrk="1" hangingPunct="1">
              <a:buFont typeface="Wingdings 3" pitchFamily="18" charset="2"/>
              <a:buNone/>
            </a:pPr>
            <a:endParaRPr lang="en-US" sz="1400" dirty="0" smtClean="0"/>
          </a:p>
          <a:p>
            <a:pPr marL="109538" indent="0" eaLnBrk="1" hangingPunct="1">
              <a:buFont typeface="Wingdings 3" pitchFamily="18" charset="2"/>
              <a:buNone/>
            </a:pPr>
            <a:r>
              <a:rPr lang="en-US" sz="1400" dirty="0" smtClean="0">
                <a:solidFill>
                  <a:schemeClr val="tx1"/>
                </a:solidFill>
              </a:rPr>
              <a:t>Source: From Silos to Systems: Using Performance Management to Improve Public Health Systems – prepared by the Public Health Foundation for the Performance Management National Excellence Collaborative, 2003</a:t>
            </a:r>
          </a:p>
          <a:p>
            <a:pPr marL="109538" indent="0" algn="ctr" eaLnBrk="1" hangingPunct="1">
              <a:buFont typeface="Wingdings 3" pitchFamily="18" charset="2"/>
              <a:buNone/>
            </a:pPr>
            <a:endParaRPr lang="en-US" dirty="0" smtClean="0"/>
          </a:p>
          <a:p>
            <a:pPr marL="109538" indent="0" eaLnBrk="1" hangingPunct="1">
              <a:buFont typeface="Wingdings 3" pitchFamily="18" charset="2"/>
              <a:buNone/>
            </a:pPr>
            <a:endParaRPr lang="en-US" dirty="0" smtClean="0"/>
          </a:p>
        </p:txBody>
      </p:sp>
      <p:sp>
        <p:nvSpPr>
          <p:cNvPr id="5" name="Title 1"/>
          <p:cNvSpPr txBox="1">
            <a:spLocks/>
          </p:cNvSpPr>
          <p:nvPr/>
        </p:nvSpPr>
        <p:spPr>
          <a:xfrm>
            <a:off x="338818" y="228600"/>
            <a:ext cx="8391525" cy="838200"/>
          </a:xfrm>
          <a:prstGeom prst="rect">
            <a:avLst/>
          </a:prstGeom>
        </p:spPr>
        <p:txBody>
          <a:bodyPr/>
          <a:lstStyle>
            <a:lvl1pPr algn="l" rtl="0" fontAlgn="base">
              <a:spcBef>
                <a:spcPct val="0"/>
              </a:spcBef>
              <a:spcAft>
                <a:spcPct val="0"/>
              </a:spcAft>
              <a:defRPr sz="2800">
                <a:solidFill>
                  <a:srgbClr val="365E82"/>
                </a:solidFill>
                <a:latin typeface="+mj-lt"/>
                <a:ea typeface="+mj-ea"/>
                <a:cs typeface="+mj-cs"/>
              </a:defRPr>
            </a:lvl1pPr>
            <a:lvl2pPr algn="l" rtl="0" fontAlgn="base">
              <a:spcBef>
                <a:spcPct val="0"/>
              </a:spcBef>
              <a:spcAft>
                <a:spcPct val="0"/>
              </a:spcAft>
              <a:defRPr sz="2800">
                <a:solidFill>
                  <a:srgbClr val="365E82"/>
                </a:solidFill>
                <a:latin typeface="Arial Black" pitchFamily="34" charset="0"/>
              </a:defRPr>
            </a:lvl2pPr>
            <a:lvl3pPr algn="l" rtl="0" fontAlgn="base">
              <a:spcBef>
                <a:spcPct val="0"/>
              </a:spcBef>
              <a:spcAft>
                <a:spcPct val="0"/>
              </a:spcAft>
              <a:defRPr sz="2800">
                <a:solidFill>
                  <a:srgbClr val="365E82"/>
                </a:solidFill>
                <a:latin typeface="Arial Black" pitchFamily="34" charset="0"/>
              </a:defRPr>
            </a:lvl3pPr>
            <a:lvl4pPr algn="l" rtl="0" fontAlgn="base">
              <a:spcBef>
                <a:spcPct val="0"/>
              </a:spcBef>
              <a:spcAft>
                <a:spcPct val="0"/>
              </a:spcAft>
              <a:defRPr sz="2800">
                <a:solidFill>
                  <a:srgbClr val="365E82"/>
                </a:solidFill>
                <a:latin typeface="Arial Black" pitchFamily="34" charset="0"/>
              </a:defRPr>
            </a:lvl4pPr>
            <a:lvl5pPr algn="l" rtl="0" fontAlgn="base">
              <a:spcBef>
                <a:spcPct val="0"/>
              </a:spcBef>
              <a:spcAft>
                <a:spcPct val="0"/>
              </a:spcAft>
              <a:defRPr sz="2800">
                <a:solidFill>
                  <a:srgbClr val="365E82"/>
                </a:solidFill>
                <a:latin typeface="Arial Black" pitchFamily="34" charset="0"/>
              </a:defRPr>
            </a:lvl5pPr>
            <a:lvl6pPr marL="457200" algn="l" rtl="0" fontAlgn="base">
              <a:spcBef>
                <a:spcPct val="0"/>
              </a:spcBef>
              <a:spcAft>
                <a:spcPct val="0"/>
              </a:spcAft>
              <a:defRPr sz="2800">
                <a:solidFill>
                  <a:srgbClr val="365E82"/>
                </a:solidFill>
                <a:latin typeface="Arial Black" pitchFamily="34" charset="0"/>
              </a:defRPr>
            </a:lvl6pPr>
            <a:lvl7pPr marL="914400" algn="l" rtl="0" fontAlgn="base">
              <a:spcBef>
                <a:spcPct val="0"/>
              </a:spcBef>
              <a:spcAft>
                <a:spcPct val="0"/>
              </a:spcAft>
              <a:defRPr sz="2800">
                <a:solidFill>
                  <a:srgbClr val="365E82"/>
                </a:solidFill>
                <a:latin typeface="Arial Black" pitchFamily="34" charset="0"/>
              </a:defRPr>
            </a:lvl7pPr>
            <a:lvl8pPr marL="1371600" algn="l" rtl="0" fontAlgn="base">
              <a:spcBef>
                <a:spcPct val="0"/>
              </a:spcBef>
              <a:spcAft>
                <a:spcPct val="0"/>
              </a:spcAft>
              <a:defRPr sz="2800">
                <a:solidFill>
                  <a:srgbClr val="365E82"/>
                </a:solidFill>
                <a:latin typeface="Arial Black" pitchFamily="34" charset="0"/>
              </a:defRPr>
            </a:lvl8pPr>
            <a:lvl9pPr marL="1828800" algn="l" rtl="0" fontAlgn="base">
              <a:spcBef>
                <a:spcPct val="0"/>
              </a:spcBef>
              <a:spcAft>
                <a:spcPct val="0"/>
              </a:spcAft>
              <a:defRPr sz="2800">
                <a:solidFill>
                  <a:srgbClr val="365E82"/>
                </a:solidFill>
                <a:latin typeface="Arial Black" pitchFamily="34" charset="0"/>
              </a:defRPr>
            </a:lvl9pPr>
          </a:lstStyle>
          <a:p>
            <a:r>
              <a:rPr lang="en-US" dirty="0" smtClean="0"/>
              <a:t>What is Performance Management?</a:t>
            </a:r>
            <a:endParaRPr lang="en-US" dirty="0"/>
          </a:p>
        </p:txBody>
      </p:sp>
    </p:spTree>
    <p:extLst>
      <p:ext uri="{BB962C8B-B14F-4D97-AF65-F5344CB8AC3E}">
        <p14:creationId xmlns:p14="http://schemas.microsoft.com/office/powerpoint/2010/main" val="32956040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p:cNvSpPr>
          <p:nvPr>
            <p:ph type="body" idx="4294967295"/>
          </p:nvPr>
        </p:nvSpPr>
        <p:spPr>
          <a:xfrm>
            <a:off x="500742" y="1066800"/>
            <a:ext cx="8067675" cy="5257800"/>
          </a:xfrm>
        </p:spPr>
        <p:txBody>
          <a:bodyPr>
            <a:normAutofit/>
          </a:bodyPr>
          <a:lstStyle/>
          <a:p>
            <a:r>
              <a:rPr lang="en-US" dirty="0" smtClean="0"/>
              <a:t>A systematic process by which an organization involves its employees in improving the effectiveness of the organization and achieving the organization’s mission and strategic goals. </a:t>
            </a:r>
          </a:p>
          <a:p>
            <a:pPr>
              <a:spcBef>
                <a:spcPts val="1800"/>
              </a:spcBef>
            </a:pPr>
            <a:r>
              <a:rPr lang="en-US" dirty="0" smtClean="0"/>
              <a:t>By improving performance and quality, public health systems can save lives, cut costs, and get better results.</a:t>
            </a:r>
            <a:endParaRPr lang="en-US" dirty="0"/>
          </a:p>
          <a:p>
            <a:pPr>
              <a:spcBef>
                <a:spcPts val="1800"/>
              </a:spcBef>
            </a:pPr>
            <a:r>
              <a:rPr lang="en-US" dirty="0" smtClean="0"/>
              <a:t>Enables health departments to be more:</a:t>
            </a:r>
          </a:p>
          <a:p>
            <a:pPr lvl="1"/>
            <a:r>
              <a:rPr lang="en-US" dirty="0" smtClean="0"/>
              <a:t>Efficient</a:t>
            </a:r>
            <a:endParaRPr lang="en-US" dirty="0"/>
          </a:p>
          <a:p>
            <a:pPr lvl="1"/>
            <a:r>
              <a:rPr lang="en-US" dirty="0" smtClean="0"/>
              <a:t>Effective</a:t>
            </a:r>
            <a:endParaRPr lang="en-US" dirty="0"/>
          </a:p>
          <a:p>
            <a:pPr lvl="1"/>
            <a:r>
              <a:rPr lang="en-US" dirty="0" smtClean="0"/>
              <a:t>Transparent</a:t>
            </a:r>
          </a:p>
          <a:p>
            <a:pPr lvl="1"/>
            <a:r>
              <a:rPr lang="en-US" dirty="0" smtClean="0"/>
              <a:t>Accountable</a:t>
            </a:r>
          </a:p>
        </p:txBody>
      </p:sp>
      <p:sp>
        <p:nvSpPr>
          <p:cNvPr id="4" name="Title 1"/>
          <p:cNvSpPr txBox="1">
            <a:spLocks/>
          </p:cNvSpPr>
          <p:nvPr/>
        </p:nvSpPr>
        <p:spPr>
          <a:xfrm>
            <a:off x="338818" y="228600"/>
            <a:ext cx="8391525" cy="838200"/>
          </a:xfrm>
          <a:prstGeom prst="rect">
            <a:avLst/>
          </a:prstGeom>
        </p:spPr>
        <p:txBody>
          <a:bodyPr/>
          <a:lstStyle>
            <a:lvl1pPr algn="l" rtl="0" fontAlgn="base">
              <a:spcBef>
                <a:spcPct val="0"/>
              </a:spcBef>
              <a:spcAft>
                <a:spcPct val="0"/>
              </a:spcAft>
              <a:defRPr sz="2800">
                <a:solidFill>
                  <a:srgbClr val="365E82"/>
                </a:solidFill>
                <a:latin typeface="+mj-lt"/>
                <a:ea typeface="+mj-ea"/>
                <a:cs typeface="+mj-cs"/>
              </a:defRPr>
            </a:lvl1pPr>
            <a:lvl2pPr algn="l" rtl="0" fontAlgn="base">
              <a:spcBef>
                <a:spcPct val="0"/>
              </a:spcBef>
              <a:spcAft>
                <a:spcPct val="0"/>
              </a:spcAft>
              <a:defRPr sz="2800">
                <a:solidFill>
                  <a:srgbClr val="365E82"/>
                </a:solidFill>
                <a:latin typeface="Arial Black" pitchFamily="34" charset="0"/>
              </a:defRPr>
            </a:lvl2pPr>
            <a:lvl3pPr algn="l" rtl="0" fontAlgn="base">
              <a:spcBef>
                <a:spcPct val="0"/>
              </a:spcBef>
              <a:spcAft>
                <a:spcPct val="0"/>
              </a:spcAft>
              <a:defRPr sz="2800">
                <a:solidFill>
                  <a:srgbClr val="365E82"/>
                </a:solidFill>
                <a:latin typeface="Arial Black" pitchFamily="34" charset="0"/>
              </a:defRPr>
            </a:lvl3pPr>
            <a:lvl4pPr algn="l" rtl="0" fontAlgn="base">
              <a:spcBef>
                <a:spcPct val="0"/>
              </a:spcBef>
              <a:spcAft>
                <a:spcPct val="0"/>
              </a:spcAft>
              <a:defRPr sz="2800">
                <a:solidFill>
                  <a:srgbClr val="365E82"/>
                </a:solidFill>
                <a:latin typeface="Arial Black" pitchFamily="34" charset="0"/>
              </a:defRPr>
            </a:lvl4pPr>
            <a:lvl5pPr algn="l" rtl="0" fontAlgn="base">
              <a:spcBef>
                <a:spcPct val="0"/>
              </a:spcBef>
              <a:spcAft>
                <a:spcPct val="0"/>
              </a:spcAft>
              <a:defRPr sz="2800">
                <a:solidFill>
                  <a:srgbClr val="365E82"/>
                </a:solidFill>
                <a:latin typeface="Arial Black" pitchFamily="34" charset="0"/>
              </a:defRPr>
            </a:lvl5pPr>
            <a:lvl6pPr marL="457200" algn="l" rtl="0" fontAlgn="base">
              <a:spcBef>
                <a:spcPct val="0"/>
              </a:spcBef>
              <a:spcAft>
                <a:spcPct val="0"/>
              </a:spcAft>
              <a:defRPr sz="2800">
                <a:solidFill>
                  <a:srgbClr val="365E82"/>
                </a:solidFill>
                <a:latin typeface="Arial Black" pitchFamily="34" charset="0"/>
              </a:defRPr>
            </a:lvl6pPr>
            <a:lvl7pPr marL="914400" algn="l" rtl="0" fontAlgn="base">
              <a:spcBef>
                <a:spcPct val="0"/>
              </a:spcBef>
              <a:spcAft>
                <a:spcPct val="0"/>
              </a:spcAft>
              <a:defRPr sz="2800">
                <a:solidFill>
                  <a:srgbClr val="365E82"/>
                </a:solidFill>
                <a:latin typeface="Arial Black" pitchFamily="34" charset="0"/>
              </a:defRPr>
            </a:lvl7pPr>
            <a:lvl8pPr marL="1371600" algn="l" rtl="0" fontAlgn="base">
              <a:spcBef>
                <a:spcPct val="0"/>
              </a:spcBef>
              <a:spcAft>
                <a:spcPct val="0"/>
              </a:spcAft>
              <a:defRPr sz="2800">
                <a:solidFill>
                  <a:srgbClr val="365E82"/>
                </a:solidFill>
                <a:latin typeface="Arial Black" pitchFamily="34" charset="0"/>
              </a:defRPr>
            </a:lvl8pPr>
            <a:lvl9pPr marL="1828800" algn="l" rtl="0" fontAlgn="base">
              <a:spcBef>
                <a:spcPct val="0"/>
              </a:spcBef>
              <a:spcAft>
                <a:spcPct val="0"/>
              </a:spcAft>
              <a:defRPr sz="2800">
                <a:solidFill>
                  <a:srgbClr val="365E82"/>
                </a:solidFill>
                <a:latin typeface="Arial Black" pitchFamily="34" charset="0"/>
              </a:defRPr>
            </a:lvl9pPr>
          </a:lstStyle>
          <a:p>
            <a:r>
              <a:rPr lang="en-US" dirty="0" smtClean="0"/>
              <a:t>What is Performance Management?</a:t>
            </a:r>
            <a:endParaRPr lang="en-US" dirty="0"/>
          </a:p>
        </p:txBody>
      </p:sp>
    </p:spTree>
    <p:extLst>
      <p:ext uri="{BB962C8B-B14F-4D97-AF65-F5344CB8AC3E}">
        <p14:creationId xmlns:p14="http://schemas.microsoft.com/office/powerpoint/2010/main" val="3253722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Grp="1"/>
          </p:cNvSpPr>
          <p:nvPr>
            <p:ph type="body" idx="4294967295"/>
          </p:nvPr>
        </p:nvSpPr>
        <p:spPr>
          <a:xfrm>
            <a:off x="500742" y="914400"/>
            <a:ext cx="8067675" cy="5257800"/>
          </a:xfrm>
        </p:spPr>
        <p:txBody>
          <a:bodyPr/>
          <a:lstStyle/>
          <a:p>
            <a:pPr>
              <a:lnSpc>
                <a:spcPct val="114000"/>
              </a:lnSpc>
              <a:spcBef>
                <a:spcPts val="1800"/>
              </a:spcBef>
            </a:pPr>
            <a:r>
              <a:rPr lang="en-US" sz="2000" dirty="0" smtClean="0"/>
              <a:t>Core practices and processes generally include:</a:t>
            </a:r>
          </a:p>
          <a:p>
            <a:pPr lvl="1">
              <a:spcBef>
                <a:spcPts val="0"/>
              </a:spcBef>
            </a:pPr>
            <a:r>
              <a:rPr lang="en-US" sz="1800" dirty="0"/>
              <a:t>goal setting</a:t>
            </a:r>
          </a:p>
          <a:p>
            <a:pPr lvl="1">
              <a:spcBef>
                <a:spcPts val="0"/>
              </a:spcBef>
            </a:pPr>
            <a:r>
              <a:rPr lang="en-US" sz="1800" dirty="0"/>
              <a:t>financial planning</a:t>
            </a:r>
          </a:p>
          <a:p>
            <a:pPr lvl="1">
              <a:spcBef>
                <a:spcPts val="0"/>
              </a:spcBef>
            </a:pPr>
            <a:r>
              <a:rPr lang="en-US" sz="1800" dirty="0"/>
              <a:t>operational planning</a:t>
            </a:r>
          </a:p>
          <a:p>
            <a:pPr lvl="1">
              <a:spcBef>
                <a:spcPts val="0"/>
              </a:spcBef>
            </a:pPr>
            <a:r>
              <a:rPr lang="en-US" sz="1800" dirty="0"/>
              <a:t>data collection</a:t>
            </a:r>
          </a:p>
          <a:p>
            <a:pPr lvl="1">
              <a:spcBef>
                <a:spcPts val="0"/>
              </a:spcBef>
            </a:pPr>
            <a:r>
              <a:rPr lang="en-US" sz="1800" dirty="0"/>
              <a:t>consolidation of data</a:t>
            </a:r>
          </a:p>
          <a:p>
            <a:pPr lvl="1">
              <a:spcBef>
                <a:spcPts val="0"/>
              </a:spcBef>
            </a:pPr>
            <a:r>
              <a:rPr lang="en-US" sz="1800" dirty="0"/>
              <a:t>data analysis</a:t>
            </a:r>
          </a:p>
          <a:p>
            <a:pPr lvl="1">
              <a:spcBef>
                <a:spcPts val="0"/>
              </a:spcBef>
            </a:pPr>
            <a:r>
              <a:rPr lang="en-US" sz="1800" dirty="0"/>
              <a:t>reporting of data</a:t>
            </a:r>
          </a:p>
          <a:p>
            <a:pPr lvl="1">
              <a:spcBef>
                <a:spcPts val="0"/>
              </a:spcBef>
            </a:pPr>
            <a:r>
              <a:rPr lang="en-US" sz="1800" dirty="0"/>
              <a:t>quality improvement</a:t>
            </a:r>
          </a:p>
          <a:p>
            <a:pPr lvl="1">
              <a:spcBef>
                <a:spcPts val="0"/>
              </a:spcBef>
            </a:pPr>
            <a:r>
              <a:rPr lang="en-US" sz="1800" dirty="0"/>
              <a:t>evaluation of results</a:t>
            </a:r>
          </a:p>
          <a:p>
            <a:pPr lvl="1">
              <a:spcBef>
                <a:spcPts val="0"/>
              </a:spcBef>
            </a:pPr>
            <a:r>
              <a:rPr lang="en-US" sz="1800" dirty="0"/>
              <a:t>monitoring of key performance indicators</a:t>
            </a:r>
          </a:p>
          <a:p>
            <a:pPr lvl="1">
              <a:spcBef>
                <a:spcPts val="0"/>
              </a:spcBef>
            </a:pPr>
            <a:r>
              <a:rPr lang="en-US" sz="1800" dirty="0"/>
              <a:t>others??? </a:t>
            </a:r>
            <a:endParaRPr lang="en-US" sz="2000" dirty="0" smtClean="0"/>
          </a:p>
          <a:p>
            <a:pPr>
              <a:lnSpc>
                <a:spcPct val="114000"/>
              </a:lnSpc>
              <a:spcBef>
                <a:spcPts val="1800"/>
              </a:spcBef>
            </a:pPr>
            <a:r>
              <a:rPr lang="en-US" sz="2000" dirty="0"/>
              <a:t>The focus of these performance management activities is to ensure that goals are consistently met in an effective and efficient manner by an organization, a department, or an employee.</a:t>
            </a:r>
          </a:p>
          <a:p>
            <a:pPr>
              <a:lnSpc>
                <a:spcPct val="114000"/>
              </a:lnSpc>
              <a:spcBef>
                <a:spcPts val="1800"/>
              </a:spcBef>
            </a:pPr>
            <a:endParaRPr lang="en-US" sz="2000" dirty="0" smtClean="0"/>
          </a:p>
        </p:txBody>
      </p:sp>
      <p:sp>
        <p:nvSpPr>
          <p:cNvPr id="4" name="Title 1"/>
          <p:cNvSpPr txBox="1">
            <a:spLocks/>
          </p:cNvSpPr>
          <p:nvPr/>
        </p:nvSpPr>
        <p:spPr>
          <a:xfrm>
            <a:off x="338818" y="381000"/>
            <a:ext cx="8391525" cy="838200"/>
          </a:xfrm>
          <a:prstGeom prst="rect">
            <a:avLst/>
          </a:prstGeom>
        </p:spPr>
        <p:txBody>
          <a:bodyPr/>
          <a:lstStyle>
            <a:lvl1pPr algn="l" rtl="0" fontAlgn="base">
              <a:spcBef>
                <a:spcPct val="0"/>
              </a:spcBef>
              <a:spcAft>
                <a:spcPct val="0"/>
              </a:spcAft>
              <a:defRPr sz="2800">
                <a:solidFill>
                  <a:srgbClr val="365E82"/>
                </a:solidFill>
                <a:latin typeface="+mj-lt"/>
                <a:ea typeface="+mj-ea"/>
                <a:cs typeface="+mj-cs"/>
              </a:defRPr>
            </a:lvl1pPr>
            <a:lvl2pPr algn="l" rtl="0" fontAlgn="base">
              <a:spcBef>
                <a:spcPct val="0"/>
              </a:spcBef>
              <a:spcAft>
                <a:spcPct val="0"/>
              </a:spcAft>
              <a:defRPr sz="2800">
                <a:solidFill>
                  <a:srgbClr val="365E82"/>
                </a:solidFill>
                <a:latin typeface="Arial Black" pitchFamily="34" charset="0"/>
              </a:defRPr>
            </a:lvl2pPr>
            <a:lvl3pPr algn="l" rtl="0" fontAlgn="base">
              <a:spcBef>
                <a:spcPct val="0"/>
              </a:spcBef>
              <a:spcAft>
                <a:spcPct val="0"/>
              </a:spcAft>
              <a:defRPr sz="2800">
                <a:solidFill>
                  <a:srgbClr val="365E82"/>
                </a:solidFill>
                <a:latin typeface="Arial Black" pitchFamily="34" charset="0"/>
              </a:defRPr>
            </a:lvl3pPr>
            <a:lvl4pPr algn="l" rtl="0" fontAlgn="base">
              <a:spcBef>
                <a:spcPct val="0"/>
              </a:spcBef>
              <a:spcAft>
                <a:spcPct val="0"/>
              </a:spcAft>
              <a:defRPr sz="2800">
                <a:solidFill>
                  <a:srgbClr val="365E82"/>
                </a:solidFill>
                <a:latin typeface="Arial Black" pitchFamily="34" charset="0"/>
              </a:defRPr>
            </a:lvl4pPr>
            <a:lvl5pPr algn="l" rtl="0" fontAlgn="base">
              <a:spcBef>
                <a:spcPct val="0"/>
              </a:spcBef>
              <a:spcAft>
                <a:spcPct val="0"/>
              </a:spcAft>
              <a:defRPr sz="2800">
                <a:solidFill>
                  <a:srgbClr val="365E82"/>
                </a:solidFill>
                <a:latin typeface="Arial Black" pitchFamily="34" charset="0"/>
              </a:defRPr>
            </a:lvl5pPr>
            <a:lvl6pPr marL="457200" algn="l" rtl="0" fontAlgn="base">
              <a:spcBef>
                <a:spcPct val="0"/>
              </a:spcBef>
              <a:spcAft>
                <a:spcPct val="0"/>
              </a:spcAft>
              <a:defRPr sz="2800">
                <a:solidFill>
                  <a:srgbClr val="365E82"/>
                </a:solidFill>
                <a:latin typeface="Arial Black" pitchFamily="34" charset="0"/>
              </a:defRPr>
            </a:lvl6pPr>
            <a:lvl7pPr marL="914400" algn="l" rtl="0" fontAlgn="base">
              <a:spcBef>
                <a:spcPct val="0"/>
              </a:spcBef>
              <a:spcAft>
                <a:spcPct val="0"/>
              </a:spcAft>
              <a:defRPr sz="2800">
                <a:solidFill>
                  <a:srgbClr val="365E82"/>
                </a:solidFill>
                <a:latin typeface="Arial Black" pitchFamily="34" charset="0"/>
              </a:defRPr>
            </a:lvl7pPr>
            <a:lvl8pPr marL="1371600" algn="l" rtl="0" fontAlgn="base">
              <a:spcBef>
                <a:spcPct val="0"/>
              </a:spcBef>
              <a:spcAft>
                <a:spcPct val="0"/>
              </a:spcAft>
              <a:defRPr sz="2800">
                <a:solidFill>
                  <a:srgbClr val="365E82"/>
                </a:solidFill>
                <a:latin typeface="Arial Black" pitchFamily="34" charset="0"/>
              </a:defRPr>
            </a:lvl8pPr>
            <a:lvl9pPr marL="1828800" algn="l" rtl="0" fontAlgn="base">
              <a:spcBef>
                <a:spcPct val="0"/>
              </a:spcBef>
              <a:spcAft>
                <a:spcPct val="0"/>
              </a:spcAft>
              <a:defRPr sz="2800">
                <a:solidFill>
                  <a:srgbClr val="365E82"/>
                </a:solidFill>
                <a:latin typeface="Arial Black" pitchFamily="34" charset="0"/>
              </a:defRPr>
            </a:lvl9pPr>
          </a:lstStyle>
          <a:p>
            <a:r>
              <a:rPr lang="en-US" dirty="0" smtClean="0"/>
              <a:t>What is Performance Management?</a:t>
            </a:r>
            <a:endParaRPr lang="en-US" dirty="0"/>
          </a:p>
        </p:txBody>
      </p:sp>
    </p:spTree>
    <p:extLst>
      <p:ext uri="{BB962C8B-B14F-4D97-AF65-F5344CB8AC3E}">
        <p14:creationId xmlns:p14="http://schemas.microsoft.com/office/powerpoint/2010/main" val="9395651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381000" y="457200"/>
            <a:ext cx="8391525" cy="838200"/>
          </a:xfrm>
        </p:spPr>
        <p:txBody>
          <a:bodyPr>
            <a:normAutofit/>
          </a:bodyPr>
          <a:lstStyle/>
          <a:p>
            <a:r>
              <a:rPr lang="en-US" sz="2400" b="1" dirty="0" smtClean="0"/>
              <a:t>The Importance of Performance Management</a:t>
            </a:r>
            <a:r>
              <a:rPr lang="en-US" sz="2400" dirty="0" smtClean="0"/>
              <a:t/>
            </a:r>
            <a:br>
              <a:rPr lang="en-US" sz="2400" dirty="0" smtClean="0"/>
            </a:br>
            <a:endParaRPr lang="en-US" sz="2400" dirty="0" smtClean="0"/>
          </a:p>
        </p:txBody>
      </p:sp>
      <p:sp>
        <p:nvSpPr>
          <p:cNvPr id="25602" name="Rectangle 3"/>
          <p:cNvSpPr>
            <a:spLocks noGrp="1" noChangeArrowheads="1"/>
          </p:cNvSpPr>
          <p:nvPr>
            <p:ph idx="1"/>
          </p:nvPr>
        </p:nvSpPr>
        <p:spPr>
          <a:xfrm>
            <a:off x="533400" y="1219200"/>
            <a:ext cx="7839075" cy="5257800"/>
          </a:xfrm>
        </p:spPr>
        <p:txBody>
          <a:bodyPr>
            <a:normAutofit/>
          </a:bodyPr>
          <a:lstStyle/>
          <a:p>
            <a:r>
              <a:rPr lang="en-US" dirty="0" smtClean="0"/>
              <a:t>Ways that performance management can positively influence a public health agency include: </a:t>
            </a:r>
          </a:p>
          <a:p>
            <a:pPr lvl="1"/>
            <a:r>
              <a:rPr lang="en-US" dirty="0" smtClean="0"/>
              <a:t>better return on dollars invested in health </a:t>
            </a:r>
          </a:p>
          <a:p>
            <a:pPr lvl="1"/>
            <a:r>
              <a:rPr lang="en-US" dirty="0" smtClean="0"/>
              <a:t>greater accountability for funding and increases in the public’s trust </a:t>
            </a:r>
          </a:p>
          <a:p>
            <a:pPr lvl="1"/>
            <a:r>
              <a:rPr lang="en-US" dirty="0" smtClean="0"/>
              <a:t>reduced duplication of efforts </a:t>
            </a:r>
          </a:p>
          <a:p>
            <a:pPr lvl="1"/>
            <a:r>
              <a:rPr lang="en-US" dirty="0" smtClean="0"/>
              <a:t>better understanding of public health accomplishments and priorities among employees, partners, and the public </a:t>
            </a:r>
          </a:p>
          <a:p>
            <a:pPr lvl="1"/>
            <a:r>
              <a:rPr lang="en-US" dirty="0" smtClean="0"/>
              <a:t>increased sense of cooperation and teamwork </a:t>
            </a:r>
          </a:p>
          <a:p>
            <a:pPr lvl="1"/>
            <a:r>
              <a:rPr lang="en-US" dirty="0" smtClean="0"/>
              <a:t>increased emphasis on quality, rather than quantity </a:t>
            </a:r>
          </a:p>
          <a:p>
            <a:pPr lvl="1"/>
            <a:r>
              <a:rPr lang="en-US" dirty="0" smtClean="0"/>
              <a:t>improved problem-solving </a:t>
            </a:r>
          </a:p>
        </p:txBody>
      </p:sp>
    </p:spTree>
    <p:extLst>
      <p:ext uri="{BB962C8B-B14F-4D97-AF65-F5344CB8AC3E}">
        <p14:creationId xmlns:p14="http://schemas.microsoft.com/office/powerpoint/2010/main" val="13061099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1"/>
          <p:cNvSpPr>
            <a:spLocks noGrp="1"/>
          </p:cNvSpPr>
          <p:nvPr>
            <p:ph idx="4294967295"/>
          </p:nvPr>
        </p:nvSpPr>
        <p:spPr>
          <a:xfrm>
            <a:off x="381000" y="1295400"/>
            <a:ext cx="8458200" cy="4525963"/>
          </a:xfrm>
        </p:spPr>
        <p:txBody>
          <a:bodyPr/>
          <a:lstStyle/>
          <a:p>
            <a:r>
              <a:rPr lang="en-US" sz="2200" i="1" dirty="0" smtClean="0"/>
              <a:t>The Accountable Government Initiative - an Update on Our Performance Management Agenda</a:t>
            </a:r>
            <a:r>
              <a:rPr lang="en-US" sz="2200" dirty="0" smtClean="0"/>
              <a:t> states that performance management efforts for 2011 are focused on six strategies that have the highest potential for achieving meaningful performance improvement within and across Federal agencies:</a:t>
            </a:r>
          </a:p>
          <a:p>
            <a:pPr lvl="1"/>
            <a:r>
              <a:rPr lang="en-US" sz="1900" dirty="0" smtClean="0"/>
              <a:t>1. Driving agency top priorities </a:t>
            </a:r>
          </a:p>
          <a:p>
            <a:pPr lvl="1"/>
            <a:r>
              <a:rPr lang="en-US" sz="1900" dirty="0" smtClean="0"/>
              <a:t>2. Cutting waste</a:t>
            </a:r>
          </a:p>
          <a:p>
            <a:pPr lvl="1"/>
            <a:r>
              <a:rPr lang="en-US" sz="1900" dirty="0" smtClean="0"/>
              <a:t>3. Reforming contracting </a:t>
            </a:r>
          </a:p>
          <a:p>
            <a:pPr lvl="1"/>
            <a:r>
              <a:rPr lang="en-US" sz="1900" dirty="0" smtClean="0"/>
              <a:t>4. Closing the Information Technology gap </a:t>
            </a:r>
          </a:p>
          <a:p>
            <a:pPr lvl="1"/>
            <a:r>
              <a:rPr lang="en-US" sz="1900" dirty="0" smtClean="0"/>
              <a:t>5. Promoting accountability and innovation through open government </a:t>
            </a:r>
          </a:p>
          <a:p>
            <a:pPr lvl="1"/>
            <a:r>
              <a:rPr lang="en-US" sz="1900" dirty="0" smtClean="0"/>
              <a:t>6. Attracting and motivating top talent </a:t>
            </a:r>
          </a:p>
          <a:p>
            <a:pPr lvl="1"/>
            <a:endParaRPr lang="en-US" sz="2100" dirty="0" smtClean="0"/>
          </a:p>
          <a:p>
            <a:pPr lvl="1" eaLnBrk="1" hangingPunct="1">
              <a:lnSpc>
                <a:spcPct val="90000"/>
              </a:lnSpc>
            </a:pPr>
            <a:endParaRPr lang="en-US" sz="2100" dirty="0" smtClean="0"/>
          </a:p>
          <a:p>
            <a:pPr eaLnBrk="1" hangingPunct="1">
              <a:lnSpc>
                <a:spcPct val="90000"/>
              </a:lnSpc>
              <a:buFont typeface="Wingdings 3" pitchFamily="18" charset="2"/>
              <a:buNone/>
            </a:pPr>
            <a:endParaRPr lang="en-US" sz="2500" dirty="0" smtClean="0"/>
          </a:p>
        </p:txBody>
      </p:sp>
      <p:sp>
        <p:nvSpPr>
          <p:cNvPr id="3" name="Title 2"/>
          <p:cNvSpPr>
            <a:spLocks noGrp="1"/>
          </p:cNvSpPr>
          <p:nvPr>
            <p:ph type="title" idx="4294967295"/>
          </p:nvPr>
        </p:nvSpPr>
        <p:spPr>
          <a:xfrm>
            <a:off x="399473" y="304800"/>
            <a:ext cx="8260672" cy="1039427"/>
          </a:xfrm>
        </p:spPr>
        <p:txBody>
          <a:bodyPr lIns="91440" tIns="45720" rIns="91440" bIns="45720"/>
          <a:lstStyle/>
          <a:p>
            <a:pPr eaLnBrk="1" hangingPunct="1">
              <a:defRPr/>
            </a:pPr>
            <a:r>
              <a:rPr lang="en-US" sz="2000" dirty="0" smtClean="0"/>
              <a:t>Performance Management </a:t>
            </a:r>
            <a:br>
              <a:rPr lang="en-US" sz="2000" dirty="0" smtClean="0"/>
            </a:br>
            <a:r>
              <a:rPr lang="en-US" sz="2400" dirty="0" smtClean="0"/>
              <a:t>Federal Government Perspective</a:t>
            </a:r>
          </a:p>
        </p:txBody>
      </p:sp>
      <p:sp>
        <p:nvSpPr>
          <p:cNvPr id="26627" name="Text Box 4"/>
          <p:cNvSpPr txBox="1">
            <a:spLocks noChangeArrowheads="1"/>
          </p:cNvSpPr>
          <p:nvPr/>
        </p:nvSpPr>
        <p:spPr bwMode="auto">
          <a:xfrm>
            <a:off x="381000" y="5867400"/>
            <a:ext cx="6629400" cy="639763"/>
          </a:xfrm>
          <a:prstGeom prst="rect">
            <a:avLst/>
          </a:prstGeom>
          <a:noFill/>
          <a:ln w="9525">
            <a:noFill/>
            <a:miter lim="800000"/>
            <a:headEnd/>
            <a:tailEnd/>
          </a:ln>
        </p:spPr>
        <p:txBody>
          <a:bodyPr>
            <a:spAutoFit/>
          </a:bodyPr>
          <a:lstStyle/>
          <a:p>
            <a:r>
              <a:rPr lang="en-US" sz="1200" dirty="0"/>
              <a:t>Source: Memorandum for the senior executive service;  Jeffrey D. </a:t>
            </a:r>
            <a:r>
              <a:rPr lang="en-US" sz="1200" dirty="0" err="1"/>
              <a:t>Zients</a:t>
            </a:r>
            <a:r>
              <a:rPr lang="en-US" sz="1200" dirty="0"/>
              <a:t>,  Federal Chief Performance Officer and Deputy Director for Management, Office of Management and Budget; 9/14/2010 </a:t>
            </a:r>
          </a:p>
        </p:txBody>
      </p:sp>
    </p:spTree>
    <p:extLst>
      <p:ext uri="{BB962C8B-B14F-4D97-AF65-F5344CB8AC3E}">
        <p14:creationId xmlns:p14="http://schemas.microsoft.com/office/powerpoint/2010/main" val="3986532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19"/>
          <p:cNvSpPr txBox="1">
            <a:spLocks noChangeArrowheads="1"/>
          </p:cNvSpPr>
          <p:nvPr/>
        </p:nvSpPr>
        <p:spPr bwMode="auto">
          <a:xfrm>
            <a:off x="2052782" y="5715000"/>
            <a:ext cx="4876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1400" dirty="0"/>
              <a:t>Developed in </a:t>
            </a:r>
            <a:r>
              <a:rPr lang="en-US" sz="1400" dirty="0" smtClean="0"/>
              <a:t>2013, </a:t>
            </a:r>
            <a:r>
              <a:rPr lang="en-US" sz="1400" dirty="0"/>
              <a:t>adapted from the 2003 Turning Point</a:t>
            </a:r>
          </a:p>
          <a:p>
            <a:pPr algn="ctr"/>
            <a:r>
              <a:rPr lang="en-US" sz="1400" dirty="0"/>
              <a:t>Performance Management System Framework</a:t>
            </a:r>
            <a:endParaRPr lang="en-US" sz="1400" dirty="0">
              <a:solidFill>
                <a:srgbClr val="365E82"/>
              </a:solidFill>
            </a:endParaRPr>
          </a:p>
        </p:txBody>
      </p:sp>
      <p:pic>
        <p:nvPicPr>
          <p:cNvPr id="2" name="Picture 2" descr="C:\Users\MCohen\AppData\Local\Temp\Temp1_PHF_TurningPoint (2).zip\PublicHealthPerformance_Final.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7835" y="256519"/>
            <a:ext cx="6866693" cy="5306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48900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Standards</a:t>
            </a:r>
            <a:endParaRPr lang="en-US" dirty="0"/>
          </a:p>
        </p:txBody>
      </p:sp>
      <p:sp>
        <p:nvSpPr>
          <p:cNvPr id="3" name="Content Placeholder 2"/>
          <p:cNvSpPr>
            <a:spLocks noGrp="1"/>
          </p:cNvSpPr>
          <p:nvPr>
            <p:ph idx="1"/>
          </p:nvPr>
        </p:nvSpPr>
        <p:spPr>
          <a:xfrm>
            <a:off x="457200" y="1066800"/>
            <a:ext cx="7696200" cy="5257800"/>
          </a:xfrm>
        </p:spPr>
        <p:txBody>
          <a:bodyPr/>
          <a:lstStyle/>
          <a:p>
            <a:r>
              <a:rPr lang="en-US" dirty="0" smtClean="0"/>
              <a:t>Standards may be set based on national, state or scientific organizations, by benchmarking against similar organizations, or by other methods.</a:t>
            </a:r>
          </a:p>
          <a:p>
            <a:r>
              <a:rPr lang="en-US" dirty="0" smtClean="0"/>
              <a:t>Example in practice:  Healthy People 2020 objective of a 10% improvement in the cases of pertussis among children under 1 year of age(National </a:t>
            </a:r>
            <a:r>
              <a:rPr lang="en-US" dirty="0" err="1" smtClean="0"/>
              <a:t>Notifiable</a:t>
            </a:r>
            <a:r>
              <a:rPr lang="en-US" dirty="0" smtClean="0"/>
              <a:t> Diseases Surveillance System) and reduce severe allergic reactions to food among adults with a food allergy diagnosis to 21% from 29.3% (Food Safety Survey)</a:t>
            </a:r>
          </a:p>
          <a:p>
            <a:pPr marL="0" indent="0">
              <a:buNone/>
            </a:pPr>
            <a:r>
              <a:rPr lang="en-US" sz="1800" dirty="0" smtClean="0"/>
              <a:t>	</a:t>
            </a:r>
          </a:p>
          <a:p>
            <a:pPr marL="0" indent="0">
              <a:buNone/>
            </a:pPr>
            <a:endParaRPr lang="en-US" sz="1800" dirty="0" smtClean="0"/>
          </a:p>
          <a:p>
            <a:pPr marL="0" indent="0">
              <a:buNone/>
            </a:pPr>
            <a:r>
              <a:rPr lang="en-US" sz="1800" dirty="0"/>
              <a:t>	</a:t>
            </a:r>
            <a:r>
              <a:rPr lang="en-US" sz="1800" dirty="0" smtClean="0"/>
              <a:t>Source: www.HealthlyPeople.gov </a:t>
            </a:r>
            <a:endParaRPr lang="en-US" sz="1800" dirty="0"/>
          </a:p>
        </p:txBody>
      </p:sp>
    </p:spTree>
    <p:extLst>
      <p:ext uri="{BB962C8B-B14F-4D97-AF65-F5344CB8AC3E}">
        <p14:creationId xmlns:p14="http://schemas.microsoft.com/office/powerpoint/2010/main" val="822322236"/>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DC_OD_PPT_dark(">
  <a:themeElements>
    <a:clrScheme name="CDC OD Dark PPT Colors">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FFC000"/>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7645</TotalTime>
  <Words>1567</Words>
  <Application>Microsoft Office PowerPoint</Application>
  <PresentationFormat>On-screen Show (4:3)</PresentationFormat>
  <Paragraphs>169</Paragraphs>
  <Slides>21</Slides>
  <Notes>11</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Custom Design</vt:lpstr>
      <vt:lpstr>CDC_OD_PPT_dark(</vt:lpstr>
      <vt:lpstr>The Public Health Performance Management System Framework</vt:lpstr>
      <vt:lpstr>These slides were developed through a cooperative agreement with the Centers for Disease Control and Prevention’s (CDC’s) Office of State, Tribal, Local, and Territorial Support (OSTLTS), through the National Public Health Improvement Initiative (NPHII) with funding from the Affordable Care Act Capacity Building Assistance to Improve Public Health Infrastructure Investments.    Disclaimer: The guidance provided in this tool is that of the authors and does not necessarily represent the official position of or endorsement by the Centers for Disease Control and Prevention.</vt:lpstr>
      <vt:lpstr>PowerPoint Presentation</vt:lpstr>
      <vt:lpstr>PowerPoint Presentation</vt:lpstr>
      <vt:lpstr>PowerPoint Presentation</vt:lpstr>
      <vt:lpstr>The Importance of Performance Management </vt:lpstr>
      <vt:lpstr>Performance Management  Federal Government Perspective</vt:lpstr>
      <vt:lpstr>PowerPoint Presentation</vt:lpstr>
      <vt:lpstr>Performance Standards</vt:lpstr>
      <vt:lpstr> Performance Standards</vt:lpstr>
      <vt:lpstr>Performance Measurement</vt:lpstr>
      <vt:lpstr>Performance Measurement</vt:lpstr>
      <vt:lpstr>Reporting Progress </vt:lpstr>
      <vt:lpstr>Reporting of Progress</vt:lpstr>
      <vt:lpstr>Quality Improvement</vt:lpstr>
      <vt:lpstr>Quality Improvement</vt:lpstr>
      <vt:lpstr>Visible Leadership</vt:lpstr>
      <vt:lpstr>Visible Leadership</vt:lpstr>
      <vt:lpstr>Leadership and QI Culture</vt:lpstr>
      <vt:lpstr>Performance Management in Public Health Today</vt:lpstr>
      <vt:lpstr>Questions to ask your organization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Daily Dose of Quality Improvement – Effective quality improvement practice requires a sustained commitment and an enthusiastic cheerleader.  Find out how to make the most of quality improvement in your day-to-day work.   Jack Moran, Public Health Foundation</dc:title>
  <dc:creator>John Moran</dc:creator>
  <cp:lastModifiedBy>Micaela Cohen Kirshy</cp:lastModifiedBy>
  <cp:revision>138</cp:revision>
  <dcterms:created xsi:type="dcterms:W3CDTF">2008-03-28T18:49:52Z</dcterms:created>
  <dcterms:modified xsi:type="dcterms:W3CDTF">2014-05-20T14:53:24Z</dcterms:modified>
</cp:coreProperties>
</file>